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22"/>
  </p:notesMasterIdLst>
  <p:handoutMasterIdLst>
    <p:handoutMasterId r:id="rId23"/>
  </p:handoutMasterIdLst>
  <p:sldIdLst>
    <p:sldId id="298" r:id="rId2"/>
    <p:sldId id="257" r:id="rId3"/>
    <p:sldId id="259" r:id="rId4"/>
    <p:sldId id="260" r:id="rId5"/>
    <p:sldId id="295" r:id="rId6"/>
    <p:sldId id="262" r:id="rId7"/>
    <p:sldId id="274" r:id="rId8"/>
    <p:sldId id="272" r:id="rId9"/>
    <p:sldId id="264" r:id="rId10"/>
    <p:sldId id="265" r:id="rId11"/>
    <p:sldId id="266" r:id="rId12"/>
    <p:sldId id="278" r:id="rId13"/>
    <p:sldId id="268" r:id="rId14"/>
    <p:sldId id="269" r:id="rId15"/>
    <p:sldId id="270" r:id="rId16"/>
    <p:sldId id="271" r:id="rId17"/>
    <p:sldId id="294" r:id="rId18"/>
    <p:sldId id="296" r:id="rId19"/>
    <p:sldId id="297" r:id="rId20"/>
    <p:sldId id="277" r:id="rId21"/>
  </p:sldIdLst>
  <p:sldSz cx="18288000" cy="10287000"/>
  <p:notesSz cx="9296400" cy="6881813"/>
  <p:embeddedFontLst>
    <p:embeddedFont>
      <p:font typeface="Barlow" pitchFamily="2" charset="77"/>
      <p:regular r:id="rId24"/>
      <p:bold r:id="rId25"/>
      <p:italic r:id="rId26"/>
      <p:boldItalic r:id="rId27"/>
    </p:embeddedFont>
    <p:embeddedFont>
      <p:font typeface="Barlow Medium Bold" pitchFamily="2" charset="77"/>
      <p:regular r:id="rId28"/>
      <p:bold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4A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84" autoAdjust="0"/>
    <p:restoredTop sz="94565" autoAdjust="0"/>
  </p:normalViewPr>
  <p:slideViewPr>
    <p:cSldViewPr>
      <p:cViewPr varScale="1">
        <p:scale>
          <a:sx n="97" d="100"/>
          <a:sy n="97" d="100"/>
        </p:scale>
        <p:origin x="81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6E6B9E-6E5F-D448-FD5E-E02079CBD2CB}"/>
              </a:ext>
            </a:extLst>
          </p:cNvPr>
          <p:cNvSpPr>
            <a:spLocks noGrp="1"/>
          </p:cNvSpPr>
          <p:nvPr>
            <p:ph type="hdr" sz="quarter"/>
          </p:nvPr>
        </p:nvSpPr>
        <p:spPr>
          <a:xfrm>
            <a:off x="0" y="0"/>
            <a:ext cx="4028440" cy="345286"/>
          </a:xfrm>
          <a:prstGeom prst="rect">
            <a:avLst/>
          </a:prstGeom>
        </p:spPr>
        <p:txBody>
          <a:bodyPr vert="horz" lIns="92446" tIns="46223" rIns="92446" bIns="46223" rtlCol="0"/>
          <a:lstStyle>
            <a:lvl1pPr algn="l">
              <a:defRPr sz="1200"/>
            </a:lvl1pPr>
          </a:lstStyle>
          <a:p>
            <a:endParaRPr lang="en-US"/>
          </a:p>
        </p:txBody>
      </p:sp>
      <p:sp>
        <p:nvSpPr>
          <p:cNvPr id="3" name="Date Placeholder 2">
            <a:extLst>
              <a:ext uri="{FF2B5EF4-FFF2-40B4-BE49-F238E27FC236}">
                <a16:creationId xmlns:a16="http://schemas.microsoft.com/office/drawing/2014/main" id="{3437ED7B-53FF-56F1-8384-3333A899A4D3}"/>
              </a:ext>
            </a:extLst>
          </p:cNvPr>
          <p:cNvSpPr>
            <a:spLocks noGrp="1"/>
          </p:cNvSpPr>
          <p:nvPr>
            <p:ph type="dt" sz="quarter" idx="1"/>
          </p:nvPr>
        </p:nvSpPr>
        <p:spPr>
          <a:xfrm>
            <a:off x="5265809" y="0"/>
            <a:ext cx="4028440" cy="345286"/>
          </a:xfrm>
          <a:prstGeom prst="rect">
            <a:avLst/>
          </a:prstGeom>
        </p:spPr>
        <p:txBody>
          <a:bodyPr vert="horz" lIns="92446" tIns="46223" rIns="92446" bIns="46223" rtlCol="0"/>
          <a:lstStyle>
            <a:lvl1pPr algn="r">
              <a:defRPr sz="1200"/>
            </a:lvl1pPr>
          </a:lstStyle>
          <a:p>
            <a:fld id="{A6250174-AFD2-4302-82D1-9C7DB81D9B8E}" type="datetimeFigureOut">
              <a:rPr lang="en-US" smtClean="0"/>
              <a:t>9/6/23</a:t>
            </a:fld>
            <a:endParaRPr lang="en-US"/>
          </a:p>
        </p:txBody>
      </p:sp>
      <p:sp>
        <p:nvSpPr>
          <p:cNvPr id="4" name="Footer Placeholder 3">
            <a:extLst>
              <a:ext uri="{FF2B5EF4-FFF2-40B4-BE49-F238E27FC236}">
                <a16:creationId xmlns:a16="http://schemas.microsoft.com/office/drawing/2014/main" id="{2815C469-C4B7-F3A2-59D6-BC0DBCFB4E39}"/>
              </a:ext>
            </a:extLst>
          </p:cNvPr>
          <p:cNvSpPr>
            <a:spLocks noGrp="1"/>
          </p:cNvSpPr>
          <p:nvPr>
            <p:ph type="ftr" sz="quarter" idx="2"/>
          </p:nvPr>
        </p:nvSpPr>
        <p:spPr>
          <a:xfrm>
            <a:off x="0" y="6536528"/>
            <a:ext cx="4028440" cy="345285"/>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044AB6-C082-015C-3D05-A716ECB48C70}"/>
              </a:ext>
            </a:extLst>
          </p:cNvPr>
          <p:cNvSpPr>
            <a:spLocks noGrp="1"/>
          </p:cNvSpPr>
          <p:nvPr>
            <p:ph type="sldNum" sz="quarter" idx="3"/>
          </p:nvPr>
        </p:nvSpPr>
        <p:spPr>
          <a:xfrm>
            <a:off x="5265809" y="6536528"/>
            <a:ext cx="4028440" cy="345285"/>
          </a:xfrm>
          <a:prstGeom prst="rect">
            <a:avLst/>
          </a:prstGeom>
        </p:spPr>
        <p:txBody>
          <a:bodyPr vert="horz" lIns="92446" tIns="46223" rIns="92446" bIns="46223" rtlCol="0" anchor="b"/>
          <a:lstStyle>
            <a:lvl1pPr algn="r">
              <a:defRPr sz="1200"/>
            </a:lvl1pPr>
          </a:lstStyle>
          <a:p>
            <a:fld id="{88B3909C-5960-4CB2-8A79-FC57E6EE727A}" type="slidenum">
              <a:rPr lang="en-US" smtClean="0"/>
              <a:t>‹#›</a:t>
            </a:fld>
            <a:endParaRPr lang="en-US"/>
          </a:p>
        </p:txBody>
      </p:sp>
    </p:spTree>
    <p:extLst>
      <p:ext uri="{BB962C8B-B14F-4D97-AF65-F5344CB8AC3E}">
        <p14:creationId xmlns:p14="http://schemas.microsoft.com/office/powerpoint/2010/main" val="246146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5286"/>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5286"/>
          </a:xfrm>
          <a:prstGeom prst="rect">
            <a:avLst/>
          </a:prstGeom>
        </p:spPr>
        <p:txBody>
          <a:bodyPr vert="horz" lIns="92446" tIns="46223" rIns="92446" bIns="46223" rtlCol="0"/>
          <a:lstStyle>
            <a:lvl1pPr algn="r">
              <a:defRPr sz="1200"/>
            </a:lvl1pPr>
          </a:lstStyle>
          <a:p>
            <a:fld id="{1831B4F6-1CD9-1F4E-94E3-BCF67848C6E5}" type="datetimeFigureOut">
              <a:rPr lang="en-US" smtClean="0"/>
              <a:t>9/6/23</a:t>
            </a:fld>
            <a:endParaRPr lang="en-US"/>
          </a:p>
        </p:txBody>
      </p:sp>
      <p:sp>
        <p:nvSpPr>
          <p:cNvPr id="4" name="Slide Image Placeholder 3"/>
          <p:cNvSpPr>
            <a:spLocks noGrp="1" noRot="1" noChangeAspect="1"/>
          </p:cNvSpPr>
          <p:nvPr>
            <p:ph type="sldImg" idx="2"/>
          </p:nvPr>
        </p:nvSpPr>
        <p:spPr>
          <a:xfrm>
            <a:off x="2584450" y="860425"/>
            <a:ext cx="4127500" cy="2322513"/>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311872"/>
            <a:ext cx="7437120" cy="2709714"/>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5285"/>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5285"/>
          </a:xfrm>
          <a:prstGeom prst="rect">
            <a:avLst/>
          </a:prstGeom>
        </p:spPr>
        <p:txBody>
          <a:bodyPr vert="horz" lIns="92446" tIns="46223" rIns="92446" bIns="46223" rtlCol="0" anchor="b"/>
          <a:lstStyle>
            <a:lvl1pPr algn="r">
              <a:defRPr sz="1200"/>
            </a:lvl1pPr>
          </a:lstStyle>
          <a:p>
            <a:fld id="{19F4213C-A815-6445-AEAA-CECECB58F441}" type="slidenum">
              <a:rPr lang="en-US" smtClean="0"/>
              <a:t>‹#›</a:t>
            </a:fld>
            <a:endParaRPr lang="en-US"/>
          </a:p>
        </p:txBody>
      </p:sp>
    </p:spTree>
    <p:extLst>
      <p:ext uri="{BB962C8B-B14F-4D97-AF65-F5344CB8AC3E}">
        <p14:creationId xmlns:p14="http://schemas.microsoft.com/office/powerpoint/2010/main" val="4044712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ECF6DE-A511-A441-9900-94879E97E866}" type="slidenum">
              <a:rPr lang="en-US" smtClean="0"/>
              <a:t>7</a:t>
            </a:fld>
            <a:endParaRPr lang="en-US"/>
          </a:p>
        </p:txBody>
      </p:sp>
    </p:spTree>
    <p:extLst>
      <p:ext uri="{BB962C8B-B14F-4D97-AF65-F5344CB8AC3E}">
        <p14:creationId xmlns:p14="http://schemas.microsoft.com/office/powerpoint/2010/main" val="42180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see your doctor</a:t>
            </a:r>
          </a:p>
        </p:txBody>
      </p:sp>
      <p:sp>
        <p:nvSpPr>
          <p:cNvPr id="4" name="Slide Number Placeholder 3"/>
          <p:cNvSpPr>
            <a:spLocks noGrp="1"/>
          </p:cNvSpPr>
          <p:nvPr>
            <p:ph type="sldNum" sz="quarter" idx="5"/>
          </p:nvPr>
        </p:nvSpPr>
        <p:spPr/>
        <p:txBody>
          <a:bodyPr/>
          <a:lstStyle/>
          <a:p>
            <a:fld id="{A1ECF6DE-A511-A441-9900-94879E97E866}" type="slidenum">
              <a:rPr lang="en-US" smtClean="0"/>
              <a:t>12</a:t>
            </a:fld>
            <a:endParaRPr lang="en-US"/>
          </a:p>
        </p:txBody>
      </p:sp>
    </p:spTree>
    <p:extLst>
      <p:ext uri="{BB962C8B-B14F-4D97-AF65-F5344CB8AC3E}">
        <p14:creationId xmlns:p14="http://schemas.microsoft.com/office/powerpoint/2010/main" val="4047507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ECF6DE-A511-A441-9900-94879E97E866}" type="slidenum">
              <a:rPr lang="en-US" smtClean="0"/>
              <a:t>17</a:t>
            </a:fld>
            <a:endParaRPr lang="en-US"/>
          </a:p>
        </p:txBody>
      </p:sp>
    </p:spTree>
    <p:extLst>
      <p:ext uri="{BB962C8B-B14F-4D97-AF65-F5344CB8AC3E}">
        <p14:creationId xmlns:p14="http://schemas.microsoft.com/office/powerpoint/2010/main" val="884997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ECF6DE-A511-A441-9900-94879E97E866}" type="slidenum">
              <a:rPr lang="en-US" smtClean="0"/>
              <a:t>18</a:t>
            </a:fld>
            <a:endParaRPr lang="en-US"/>
          </a:p>
        </p:txBody>
      </p:sp>
    </p:spTree>
    <p:extLst>
      <p:ext uri="{BB962C8B-B14F-4D97-AF65-F5344CB8AC3E}">
        <p14:creationId xmlns:p14="http://schemas.microsoft.com/office/powerpoint/2010/main" val="1217562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see your doctor</a:t>
            </a:r>
          </a:p>
        </p:txBody>
      </p:sp>
      <p:sp>
        <p:nvSpPr>
          <p:cNvPr id="4" name="Slide Number Placeholder 3"/>
          <p:cNvSpPr>
            <a:spLocks noGrp="1"/>
          </p:cNvSpPr>
          <p:nvPr>
            <p:ph type="sldNum" sz="quarter" idx="5"/>
          </p:nvPr>
        </p:nvSpPr>
        <p:spPr/>
        <p:txBody>
          <a:bodyPr/>
          <a:lstStyle/>
          <a:p>
            <a:fld id="{A1ECF6DE-A511-A441-9900-94879E97E866}" type="slidenum">
              <a:rPr lang="en-US" smtClean="0"/>
              <a:t>19</a:t>
            </a:fld>
            <a:endParaRPr lang="en-US"/>
          </a:p>
        </p:txBody>
      </p:sp>
    </p:spTree>
    <p:extLst>
      <p:ext uri="{BB962C8B-B14F-4D97-AF65-F5344CB8AC3E}">
        <p14:creationId xmlns:p14="http://schemas.microsoft.com/office/powerpoint/2010/main" val="3860073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7ECB49-FF99-4678-A59A-6437DC3AC27F}" type="datetime1">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DF8EF3-344F-4A28-92A5-59D16B4B6340}" type="datetime1">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2640CC-C301-4FB4-B3AD-CB6D13FF7286}" type="datetime1">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897FF-C891-467B-A7C1-D57F8B4CEA30}" type="datetime1">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13CB7C-C00A-413B-BEB3-853A0C82A76E}" type="datetime1">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C0995E-2B11-413D-BFCD-1DEB40C4A52A}" type="datetime1">
              <a:rPr lang="en-US" smtClean="0"/>
              <a:t>9/6/23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81D018-B040-4297-99BE-BC62900DE395}" type="datetime1">
              <a:rPr lang="en-US" smtClean="0"/>
              <a:t>9/6/23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3DB3DA-4C5A-4424-9115-7043610E2F64}" type="datetime1">
              <a:rPr lang="en-US" smtClean="0"/>
              <a:t>9/6/23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1425B-73CB-45FF-95D6-B03681AF5E1F}" type="datetime1">
              <a:rPr lang="en-US" smtClean="0"/>
              <a:t>9/6/23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26461C-A71C-4036-9F68-2BE9EAE485C6}" type="datetime1">
              <a:rPr lang="en-US" smtClean="0"/>
              <a:t>9/6/23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D46F2-7826-47F1-89EA-EBB9A3F8DBC6}" type="datetime1">
              <a:rPr lang="en-US" smtClean="0"/>
              <a:t>9/6/23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79B47-8056-4D5F-98D2-FEA8B764CAE0}" type="datetime1">
              <a:rPr lang="en-US" smtClean="0"/>
              <a:t>9/6/23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png"/><Relationship Id="rId7" Type="http://schemas.openxmlformats.org/officeDocument/2006/relationships/hyperlink" Target="https://www.samhsa.gov/find-help/national-helplin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tel:800-662-4357" TargetMode="External"/><Relationship Id="rId5" Type="http://schemas.openxmlformats.org/officeDocument/2006/relationships/hyperlink" Target="https://988lifeline.org/chat/" TargetMode="External"/><Relationship Id="rId4" Type="http://schemas.openxmlformats.org/officeDocument/2006/relationships/hyperlink" Target="tel:98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hyperlink" Target="https://findtherightcare.org/leapfrog/" TargetMode="External"/><Relationship Id="rId4" Type="http://schemas.openxmlformats.org/officeDocument/2006/relationships/hyperlink" Target="https://findtherightcare.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innovation.cms.gov/"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findhelp.org/" TargetMode="External"/><Relationship Id="rId5" Type="http://schemas.openxmlformats.org/officeDocument/2006/relationships/image" Target="../media/image2.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www.mayoclinic.org/diseases-conditions/diabetes/in-depth/blood-sugar/art-20046628" TargetMode="External"/><Relationship Id="rId3" Type="http://schemas.openxmlformats.org/officeDocument/2006/relationships/image" Target="../media/image4.svg"/><Relationship Id="rId7" Type="http://schemas.openxmlformats.org/officeDocument/2006/relationships/hyperlink" Target="https://medlineplus.gov/cholesterollevelswhatyouneedtoknow.html" TargetMode="External"/><Relationship Id="rId12"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mayoclinichealthsystem.org/hometown-health/speaking-of-health/know-your-numbers-blood-pressure" TargetMode="External"/><Relationship Id="rId11" Type="http://schemas.openxmlformats.org/officeDocument/2006/relationships/image" Target="../media/image8.jpeg"/><Relationship Id="rId5" Type="http://schemas.openxmlformats.org/officeDocument/2006/relationships/hyperlink" Target="https://www.heart.org/en/health-topics/high-blood-pressure/understanding-blood-pressure-readings" TargetMode="External"/><Relationship Id="rId10" Type="http://schemas.openxmlformats.org/officeDocument/2006/relationships/image" Target="../media/image7.jpeg"/><Relationship Id="rId4" Type="http://schemas.openxmlformats.org/officeDocument/2006/relationships/image" Target="../media/image2.png"/><Relationship Id="rId9" Type="http://schemas.openxmlformats.org/officeDocument/2006/relationships/hyperlink" Target="https://medlineplus.gov/bloodglucose.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16.png"/><Relationship Id="rId1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svg"/><Relationship Id="rId7"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unning on a road&#10;&#10;Description automatically generated">
            <a:extLst>
              <a:ext uri="{FF2B5EF4-FFF2-40B4-BE49-F238E27FC236}">
                <a16:creationId xmlns:a16="http://schemas.microsoft.com/office/drawing/2014/main" id="{1D9C2039-342E-5101-E90A-9FEA00D1DF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 y="853216"/>
            <a:ext cx="18288000" cy="8718567"/>
          </a:xfrm>
          <a:prstGeom prst="rect">
            <a:avLst/>
          </a:prstGeom>
        </p:spPr>
      </p:pic>
      <p:grpSp>
        <p:nvGrpSpPr>
          <p:cNvPr id="6" name="Group 6"/>
          <p:cNvGrpSpPr/>
          <p:nvPr/>
        </p:nvGrpSpPr>
        <p:grpSpPr>
          <a:xfrm>
            <a:off x="0" y="0"/>
            <a:ext cx="18288000" cy="1197648"/>
            <a:chOff x="0" y="0"/>
            <a:chExt cx="5963830" cy="390560"/>
          </a:xfrm>
        </p:grpSpPr>
        <p:sp>
          <p:nvSpPr>
            <p:cNvPr id="7" name="Freeform 7"/>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8"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12" name="Rectangle 11">
            <a:extLst>
              <a:ext uri="{FF2B5EF4-FFF2-40B4-BE49-F238E27FC236}">
                <a16:creationId xmlns:a16="http://schemas.microsoft.com/office/drawing/2014/main" id="{296CFE30-1CE8-97E4-2230-D93CDF905C9B}"/>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A7E6DE7-3793-D5A3-D368-C5EF83A07A5F}"/>
              </a:ext>
            </a:extLst>
          </p:cNvPr>
          <p:cNvSpPr/>
          <p:nvPr/>
        </p:nvSpPr>
        <p:spPr>
          <a:xfrm>
            <a:off x="2743200" y="5642651"/>
            <a:ext cx="12969248" cy="163444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10"/>
          <p:cNvSpPr txBox="1"/>
          <p:nvPr/>
        </p:nvSpPr>
        <p:spPr>
          <a:xfrm>
            <a:off x="2949827" y="5668789"/>
            <a:ext cx="12446283" cy="1455911"/>
          </a:xfrm>
          <a:prstGeom prst="rect">
            <a:avLst/>
          </a:prstGeom>
        </p:spPr>
        <p:txBody>
          <a:bodyPr lIns="0" tIns="0" rIns="0" bIns="0" rtlCol="0" anchor="t">
            <a:spAutoFit/>
          </a:bodyPr>
          <a:lstStyle/>
          <a:p>
            <a:pPr algn="ctr">
              <a:lnSpc>
                <a:spcPts val="12083"/>
              </a:lnSpc>
            </a:pPr>
            <a:r>
              <a:rPr lang="en-US" sz="8630" dirty="0">
                <a:solidFill>
                  <a:schemeClr val="bg1"/>
                </a:solidFill>
                <a:latin typeface="+mj-lt"/>
                <a:cs typeface="GILL SANS SEMIBOLD" panose="020B0502020104020203" pitchFamily="34" charset="-79"/>
              </a:rPr>
              <a:t>YOU'VE GOT THE POWER!</a:t>
            </a:r>
          </a:p>
        </p:txBody>
      </p:sp>
      <p:sp>
        <p:nvSpPr>
          <p:cNvPr id="14" name="TextBox 13">
            <a:extLst>
              <a:ext uri="{FF2B5EF4-FFF2-40B4-BE49-F238E27FC236}">
                <a16:creationId xmlns:a16="http://schemas.microsoft.com/office/drawing/2014/main" id="{90697170-2489-B08A-EB23-416D2B2A72C6}"/>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a:t>
            </a:fld>
            <a:endParaRPr lang="en-US" sz="2400" dirty="0">
              <a:solidFill>
                <a:schemeClr val="bg1"/>
              </a:solidFill>
            </a:endParaRPr>
          </a:p>
        </p:txBody>
      </p:sp>
    </p:spTree>
    <p:extLst>
      <p:ext uri="{BB962C8B-B14F-4D97-AF65-F5344CB8AC3E}">
        <p14:creationId xmlns:p14="http://schemas.microsoft.com/office/powerpoint/2010/main" val="4104295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1217" r="2602" b="64204"/>
          <a:stretch/>
        </p:blipFill>
        <p:spPr>
          <a:xfrm rot="-10800000">
            <a:off x="0" y="2083971"/>
            <a:ext cx="18288000" cy="7595876"/>
          </a:xfrm>
          <a:prstGeom prst="rect">
            <a:avLst/>
          </a:prstGeom>
        </p:spPr>
      </p:pic>
      <p:sp>
        <p:nvSpPr>
          <p:cNvPr id="20" name="Rectangle 19">
            <a:extLst>
              <a:ext uri="{FF2B5EF4-FFF2-40B4-BE49-F238E27FC236}">
                <a16:creationId xmlns:a16="http://schemas.microsoft.com/office/drawing/2014/main" id="{E0C108B7-6274-F1A3-34B9-1FAC8C9A32D0}"/>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0" y="0"/>
            <a:ext cx="18288000" cy="1197648"/>
            <a:chOff x="0" y="0"/>
            <a:chExt cx="5963830" cy="390560"/>
          </a:xfrm>
        </p:grpSpPr>
        <p:sp>
          <p:nvSpPr>
            <p:cNvPr id="5" name="Freeform 5"/>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7" name="TextBox 7"/>
          <p:cNvSpPr txBox="1"/>
          <p:nvPr/>
        </p:nvSpPr>
        <p:spPr>
          <a:xfrm>
            <a:off x="3730204" y="1346328"/>
            <a:ext cx="10827591" cy="613410"/>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FIND THE RIGHT PROVIDER</a:t>
            </a:r>
          </a:p>
        </p:txBody>
      </p:sp>
      <p:sp>
        <p:nvSpPr>
          <p:cNvPr id="8" name="TextBox 8"/>
          <p:cNvSpPr txBox="1"/>
          <p:nvPr/>
        </p:nvSpPr>
        <p:spPr>
          <a:xfrm>
            <a:off x="1581150" y="4635303"/>
            <a:ext cx="7384309" cy="1576642"/>
          </a:xfrm>
          <a:prstGeom prst="rect">
            <a:avLst/>
          </a:prstGeom>
        </p:spPr>
        <p:txBody>
          <a:bodyPr lIns="0" tIns="0" rIns="0" bIns="0" rtlCol="0" anchor="t">
            <a:spAutoFit/>
          </a:bodyPr>
          <a:lstStyle/>
          <a:p>
            <a:pPr>
              <a:lnSpc>
                <a:spcPts val="3809"/>
              </a:lnSpc>
            </a:pPr>
            <a:r>
              <a:rPr kumimoji="0" lang="en-US" sz="2600" b="1" i="0" u="none" strike="noStrike" kern="1200" cap="none" spc="0" normalizeH="0" baseline="0" noProof="0" dirty="0">
                <a:ln>
                  <a:noFill/>
                </a:ln>
                <a:solidFill>
                  <a:srgbClr val="004A91"/>
                </a:solidFill>
                <a:effectLst/>
                <a:uLnTx/>
                <a:uFillTx/>
                <a:ea typeface="+mn-ea"/>
                <a:cs typeface="+mn-cs"/>
              </a:rPr>
              <a:t>Family Doctor</a:t>
            </a:r>
            <a:endParaRPr lang="en-US" sz="2999" b="1" dirty="0">
              <a:solidFill>
                <a:srgbClr val="0F4C8F"/>
              </a:solidFill>
            </a:endParaRPr>
          </a:p>
          <a:p>
            <a:r>
              <a:rPr lang="en-US" sz="2299" dirty="0">
                <a:solidFill>
                  <a:srgbClr val="000000"/>
                </a:solidFill>
              </a:rPr>
              <a:t>Basic care | ear/sinus infection, sore throat, cold, flu, cough, rash, annual physical, vaccines, injury, chronic condition management</a:t>
            </a:r>
          </a:p>
        </p:txBody>
      </p:sp>
      <p:sp>
        <p:nvSpPr>
          <p:cNvPr id="9" name="TextBox 9"/>
          <p:cNvSpPr txBox="1"/>
          <p:nvPr/>
        </p:nvSpPr>
        <p:spPr>
          <a:xfrm>
            <a:off x="10594297" y="4635303"/>
            <a:ext cx="7003309" cy="1214692"/>
          </a:xfrm>
          <a:prstGeom prst="rect">
            <a:avLst/>
          </a:prstGeom>
        </p:spPr>
        <p:txBody>
          <a:bodyPr lIns="0" tIns="0" rIns="0" bIns="0" rtlCol="0" anchor="t">
            <a:spAutoFit/>
          </a:bodyPr>
          <a:lstStyle/>
          <a:p>
            <a:pPr marL="0" marR="0" lvl="0" indent="0" algn="l" defTabSz="914400" rtl="0" eaLnBrk="1" fontAlgn="auto" latinLnBrk="0" hangingPunct="1">
              <a:lnSpc>
                <a:spcPts val="3809"/>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4A91"/>
                </a:solidFill>
                <a:effectLst/>
                <a:uLnTx/>
                <a:uFillTx/>
                <a:ea typeface="+mn-ea"/>
                <a:cs typeface="+mn-cs"/>
              </a:rPr>
              <a:t>Urgent Care</a:t>
            </a:r>
            <a:endParaRPr kumimoji="0" lang="en-US" sz="2999" b="1" i="0" u="none" strike="noStrike" kern="1200" cap="none" spc="0" normalizeH="0" baseline="0" noProof="0" dirty="0">
              <a:ln>
                <a:noFill/>
              </a:ln>
              <a:solidFill>
                <a:srgbClr val="0F4C8F"/>
              </a:solidFill>
              <a:effectLst/>
              <a:uLnTx/>
              <a:uFillTx/>
              <a:ea typeface="+mn-ea"/>
              <a:cs typeface="+mn-cs"/>
            </a:endParaRPr>
          </a:p>
          <a:p>
            <a:r>
              <a:rPr lang="en-US" sz="2299" dirty="0">
                <a:solidFill>
                  <a:srgbClr val="000000"/>
                </a:solidFill>
              </a:rPr>
              <a:t>Serious, not life threatening | fracture or sprain, x-rays, deep cut needing stitches, severe rash</a:t>
            </a:r>
          </a:p>
        </p:txBody>
      </p:sp>
      <p:sp>
        <p:nvSpPr>
          <p:cNvPr id="10" name="TextBox 10"/>
          <p:cNvSpPr txBox="1"/>
          <p:nvPr/>
        </p:nvSpPr>
        <p:spPr>
          <a:xfrm>
            <a:off x="1581150" y="6450070"/>
            <a:ext cx="6508009" cy="1214692"/>
          </a:xfrm>
          <a:prstGeom prst="rect">
            <a:avLst/>
          </a:prstGeom>
        </p:spPr>
        <p:txBody>
          <a:bodyPr lIns="0" tIns="0" rIns="0" bIns="0" rtlCol="0" anchor="t">
            <a:spAutoFit/>
          </a:bodyPr>
          <a:lstStyle/>
          <a:p>
            <a:pPr marL="0" marR="0" lvl="0" indent="0" algn="l" defTabSz="914400" rtl="0" eaLnBrk="1" fontAlgn="auto" latinLnBrk="0" hangingPunct="1">
              <a:lnSpc>
                <a:spcPts val="3809"/>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4A91"/>
                </a:solidFill>
                <a:effectLst/>
                <a:uLnTx/>
                <a:uFillTx/>
                <a:ea typeface="+mn-ea"/>
                <a:cs typeface="+mn-cs"/>
              </a:rPr>
              <a:t>Virtual Visit</a:t>
            </a:r>
            <a:endParaRPr kumimoji="0" lang="en-US" sz="2999" b="1" i="0" u="none" strike="noStrike" kern="1200" cap="none" spc="0" normalizeH="0" baseline="0" noProof="0" dirty="0">
              <a:ln>
                <a:noFill/>
              </a:ln>
              <a:solidFill>
                <a:srgbClr val="0F4C8F"/>
              </a:solidFill>
              <a:effectLst/>
              <a:uLnTx/>
              <a:uFillTx/>
              <a:ea typeface="+mn-ea"/>
              <a:cs typeface="+mn-cs"/>
            </a:endParaRPr>
          </a:p>
          <a:p>
            <a:r>
              <a:rPr lang="en-US" sz="2299" dirty="0">
                <a:solidFill>
                  <a:srgbClr val="000000"/>
                </a:solidFill>
              </a:rPr>
              <a:t>Basic care | ear/sinus infection, sore throat, cold, flu, rash</a:t>
            </a:r>
          </a:p>
        </p:txBody>
      </p:sp>
      <p:sp>
        <p:nvSpPr>
          <p:cNvPr id="11" name="TextBox 11"/>
          <p:cNvSpPr txBox="1"/>
          <p:nvPr/>
        </p:nvSpPr>
        <p:spPr>
          <a:xfrm>
            <a:off x="10594297" y="6450070"/>
            <a:ext cx="7003309" cy="1576642"/>
          </a:xfrm>
          <a:prstGeom prst="rect">
            <a:avLst/>
          </a:prstGeom>
        </p:spPr>
        <p:txBody>
          <a:bodyPr lIns="0" tIns="0" rIns="0" bIns="0" rtlCol="0" anchor="t">
            <a:spAutoFit/>
          </a:bodyPr>
          <a:lstStyle/>
          <a:p>
            <a:pPr marL="0" marR="0" lvl="0" indent="0" algn="l" defTabSz="914400" rtl="0" eaLnBrk="1" fontAlgn="auto" latinLnBrk="0" hangingPunct="1">
              <a:lnSpc>
                <a:spcPts val="3809"/>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4A91"/>
                </a:solidFill>
                <a:effectLst/>
                <a:uLnTx/>
                <a:uFillTx/>
                <a:ea typeface="+mn-ea"/>
                <a:cs typeface="+mn-cs"/>
              </a:rPr>
              <a:t>Emergency Room</a:t>
            </a:r>
            <a:endParaRPr kumimoji="0" lang="en-US" sz="2999" b="1" i="0" u="none" strike="noStrike" kern="1200" cap="none" spc="0" normalizeH="0" baseline="0" noProof="0" dirty="0">
              <a:ln>
                <a:noFill/>
              </a:ln>
              <a:solidFill>
                <a:srgbClr val="0F4C8F"/>
              </a:solidFill>
              <a:effectLst/>
              <a:uLnTx/>
              <a:uFillTx/>
              <a:ea typeface="+mn-ea"/>
              <a:cs typeface="+mn-cs"/>
            </a:endParaRPr>
          </a:p>
          <a:p>
            <a:r>
              <a:rPr lang="en-US" sz="2299" dirty="0">
                <a:solidFill>
                  <a:srgbClr val="000000"/>
                </a:solidFill>
              </a:rPr>
              <a:t>Threat to life or limb | chest pain, difficulty breathing, seizures, major break, head trauma, bleeding, allergic reaction, loss of consciousness</a:t>
            </a:r>
          </a:p>
        </p:txBody>
      </p:sp>
      <p:sp>
        <p:nvSpPr>
          <p:cNvPr id="12" name="TextBox 12"/>
          <p:cNvSpPr txBox="1"/>
          <p:nvPr/>
        </p:nvSpPr>
        <p:spPr>
          <a:xfrm>
            <a:off x="1581150" y="7936827"/>
            <a:ext cx="7384309" cy="1214692"/>
          </a:xfrm>
          <a:prstGeom prst="rect">
            <a:avLst/>
          </a:prstGeom>
        </p:spPr>
        <p:txBody>
          <a:bodyPr lIns="0" tIns="0" rIns="0" bIns="0" rtlCol="0" anchor="t">
            <a:spAutoFit/>
          </a:bodyPr>
          <a:lstStyle/>
          <a:p>
            <a:pPr marL="0" marR="0" lvl="0" indent="0" algn="l" defTabSz="914400" rtl="0" eaLnBrk="1" fontAlgn="auto" latinLnBrk="0" hangingPunct="1">
              <a:lnSpc>
                <a:spcPts val="3809"/>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4A91"/>
                </a:solidFill>
                <a:effectLst/>
                <a:uLnTx/>
                <a:uFillTx/>
                <a:ea typeface="+mn-ea"/>
                <a:cs typeface="+mn-cs"/>
              </a:rPr>
              <a:t>Retail Clinic</a:t>
            </a:r>
            <a:endParaRPr kumimoji="0" lang="en-US" sz="2999" b="1" i="0" u="none" strike="noStrike" kern="1200" cap="none" spc="0" normalizeH="0" baseline="0" noProof="0" dirty="0">
              <a:ln>
                <a:noFill/>
              </a:ln>
              <a:solidFill>
                <a:srgbClr val="0F4C8F"/>
              </a:solidFill>
              <a:effectLst/>
              <a:uLnTx/>
              <a:uFillTx/>
              <a:ea typeface="+mn-ea"/>
              <a:cs typeface="+mn-cs"/>
            </a:endParaRPr>
          </a:p>
          <a:p>
            <a:r>
              <a:rPr lang="en-US" sz="2299" dirty="0">
                <a:solidFill>
                  <a:srgbClr val="000000"/>
                </a:solidFill>
              </a:rPr>
              <a:t>Basic care | ear/sinus infection, bronchitis, sore throat, cold, flu, allergies, rash, urinary tract infection</a:t>
            </a:r>
          </a:p>
        </p:txBody>
      </p:sp>
      <p:sp>
        <p:nvSpPr>
          <p:cNvPr id="13" name="TextBox 13"/>
          <p:cNvSpPr txBox="1"/>
          <p:nvPr/>
        </p:nvSpPr>
        <p:spPr>
          <a:xfrm>
            <a:off x="723900" y="2376496"/>
            <a:ext cx="16930456" cy="578492"/>
          </a:xfrm>
          <a:prstGeom prst="rect">
            <a:avLst/>
          </a:prstGeom>
        </p:spPr>
        <p:txBody>
          <a:bodyPr lIns="0" tIns="0" rIns="0" bIns="0" rtlCol="0" anchor="t">
            <a:spAutoFit/>
          </a:bodyPr>
          <a:lstStyle/>
          <a:p>
            <a:pPr>
              <a:lnSpc>
                <a:spcPts val="5066"/>
              </a:lnSpc>
            </a:pPr>
            <a:r>
              <a:rPr lang="en-US" sz="2600" b="1" dirty="0">
                <a:solidFill>
                  <a:srgbClr val="004A91"/>
                </a:solidFill>
                <a:latin typeface="+mj-lt"/>
              </a:rPr>
              <a:t>Stay in the network!</a:t>
            </a:r>
          </a:p>
        </p:txBody>
      </p:sp>
      <p:sp>
        <p:nvSpPr>
          <p:cNvPr id="14" name="TextBox 14"/>
          <p:cNvSpPr txBox="1"/>
          <p:nvPr/>
        </p:nvSpPr>
        <p:spPr>
          <a:xfrm>
            <a:off x="476250" y="4481018"/>
            <a:ext cx="985606" cy="712470"/>
          </a:xfrm>
          <a:prstGeom prst="rect">
            <a:avLst/>
          </a:prstGeom>
        </p:spPr>
        <p:txBody>
          <a:bodyPr lIns="0" tIns="0" rIns="0" bIns="0" rtlCol="0" anchor="t">
            <a:spAutoFit/>
          </a:bodyPr>
          <a:lstStyle/>
          <a:p>
            <a:pPr algn="r">
              <a:lnSpc>
                <a:spcPts val="5880"/>
              </a:lnSpc>
            </a:pPr>
            <a:r>
              <a:rPr lang="en-US" sz="4200" b="1" dirty="0">
                <a:solidFill>
                  <a:srgbClr val="004A91"/>
                </a:solidFill>
                <a:latin typeface="+mj-lt"/>
              </a:rPr>
              <a:t>$</a:t>
            </a:r>
          </a:p>
        </p:txBody>
      </p:sp>
      <p:sp>
        <p:nvSpPr>
          <p:cNvPr id="15" name="TextBox 15"/>
          <p:cNvSpPr txBox="1"/>
          <p:nvPr/>
        </p:nvSpPr>
        <p:spPr>
          <a:xfrm>
            <a:off x="9089284" y="4481018"/>
            <a:ext cx="1366606" cy="712470"/>
          </a:xfrm>
          <a:prstGeom prst="rect">
            <a:avLst/>
          </a:prstGeom>
        </p:spPr>
        <p:txBody>
          <a:bodyPr lIns="0" tIns="0" rIns="0" bIns="0" rtlCol="0" anchor="t">
            <a:spAutoFit/>
          </a:bodyPr>
          <a:lstStyle/>
          <a:p>
            <a:pPr algn="r">
              <a:lnSpc>
                <a:spcPts val="5880"/>
              </a:lnSpc>
            </a:pPr>
            <a:r>
              <a:rPr lang="en-US" sz="4200" b="1" spc="344" dirty="0">
                <a:solidFill>
                  <a:srgbClr val="004A91"/>
                </a:solidFill>
                <a:latin typeface="+mj-lt"/>
              </a:rPr>
              <a:t>$$$</a:t>
            </a:r>
          </a:p>
        </p:txBody>
      </p:sp>
      <p:sp>
        <p:nvSpPr>
          <p:cNvPr id="16" name="TextBox 16"/>
          <p:cNvSpPr txBox="1"/>
          <p:nvPr/>
        </p:nvSpPr>
        <p:spPr>
          <a:xfrm>
            <a:off x="476250" y="6287796"/>
            <a:ext cx="985606" cy="709681"/>
          </a:xfrm>
          <a:prstGeom prst="rect">
            <a:avLst/>
          </a:prstGeom>
        </p:spPr>
        <p:txBody>
          <a:bodyPr lIns="0" tIns="0" rIns="0" bIns="0" rtlCol="0" anchor="t">
            <a:spAutoFit/>
          </a:bodyPr>
          <a:lstStyle/>
          <a:p>
            <a:pPr algn="r">
              <a:lnSpc>
                <a:spcPts val="5880"/>
              </a:lnSpc>
            </a:pPr>
            <a:r>
              <a:rPr lang="en-US" sz="4200" b="1" dirty="0">
                <a:solidFill>
                  <a:srgbClr val="004A91"/>
                </a:solidFill>
                <a:latin typeface="+mj-lt"/>
              </a:rPr>
              <a:t>$</a:t>
            </a:r>
          </a:p>
        </p:txBody>
      </p:sp>
      <p:sp>
        <p:nvSpPr>
          <p:cNvPr id="17" name="TextBox 17"/>
          <p:cNvSpPr txBox="1"/>
          <p:nvPr/>
        </p:nvSpPr>
        <p:spPr>
          <a:xfrm>
            <a:off x="8708284" y="6287796"/>
            <a:ext cx="1747606" cy="712470"/>
          </a:xfrm>
          <a:prstGeom prst="rect">
            <a:avLst/>
          </a:prstGeom>
        </p:spPr>
        <p:txBody>
          <a:bodyPr lIns="0" tIns="0" rIns="0" bIns="0" rtlCol="0" anchor="t">
            <a:spAutoFit/>
          </a:bodyPr>
          <a:lstStyle/>
          <a:p>
            <a:pPr algn="r">
              <a:lnSpc>
                <a:spcPts val="5880"/>
              </a:lnSpc>
            </a:pPr>
            <a:r>
              <a:rPr lang="en-US" sz="4200" b="1" spc="344" dirty="0">
                <a:solidFill>
                  <a:srgbClr val="004A91"/>
                </a:solidFill>
                <a:latin typeface="+mj-lt"/>
              </a:rPr>
              <a:t>$$$$</a:t>
            </a:r>
          </a:p>
        </p:txBody>
      </p:sp>
      <p:sp>
        <p:nvSpPr>
          <p:cNvPr id="18" name="TextBox 18"/>
          <p:cNvSpPr txBox="1"/>
          <p:nvPr/>
        </p:nvSpPr>
        <p:spPr>
          <a:xfrm>
            <a:off x="476250" y="7798112"/>
            <a:ext cx="985606" cy="712470"/>
          </a:xfrm>
          <a:prstGeom prst="rect">
            <a:avLst/>
          </a:prstGeom>
        </p:spPr>
        <p:txBody>
          <a:bodyPr lIns="0" tIns="0" rIns="0" bIns="0" rtlCol="0" anchor="t">
            <a:spAutoFit/>
          </a:bodyPr>
          <a:lstStyle/>
          <a:p>
            <a:pPr algn="r">
              <a:lnSpc>
                <a:spcPts val="5880"/>
              </a:lnSpc>
            </a:pPr>
            <a:r>
              <a:rPr lang="en-US" sz="4200" b="1" spc="344" dirty="0">
                <a:solidFill>
                  <a:srgbClr val="004A91"/>
                </a:solidFill>
                <a:latin typeface="+mj-lt"/>
              </a:rPr>
              <a:t>$$</a:t>
            </a:r>
          </a:p>
        </p:txBody>
      </p:sp>
      <p:sp>
        <p:nvSpPr>
          <p:cNvPr id="19" name="TextBox 19"/>
          <p:cNvSpPr txBox="1"/>
          <p:nvPr/>
        </p:nvSpPr>
        <p:spPr>
          <a:xfrm>
            <a:off x="723900" y="3044904"/>
            <a:ext cx="16930456" cy="1107996"/>
          </a:xfrm>
          <a:prstGeom prst="rect">
            <a:avLst/>
          </a:prstGeom>
        </p:spPr>
        <p:txBody>
          <a:bodyPr lIns="0" tIns="0" rIns="0" bIns="0" rtlCol="0" anchor="t">
            <a:spAutoFit/>
          </a:bodyPr>
          <a:lstStyle/>
          <a:p>
            <a:r>
              <a:rPr lang="en-US" sz="2400" dirty="0">
                <a:solidFill>
                  <a:srgbClr val="000000"/>
                </a:solidFill>
              </a:rPr>
              <a:t>Network providers save you time and money and may improve your health. Use online resources or call your health plan provider to learn who is in your network and where your best option is when you need care. Quality matters, if your plan lists high-quality providers, consider them first.</a:t>
            </a:r>
          </a:p>
        </p:txBody>
      </p:sp>
      <p:sp>
        <p:nvSpPr>
          <p:cNvPr id="3" name="Rectangle 2">
            <a:extLst>
              <a:ext uri="{FF2B5EF4-FFF2-40B4-BE49-F238E27FC236}">
                <a16:creationId xmlns:a16="http://schemas.microsoft.com/office/drawing/2014/main" id="{CF9DC677-1836-B473-91F4-5A8DBC064D2D}"/>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0E7D334-4979-FB2B-6A30-3616CCFB33AF}"/>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10</a:t>
            </a:fld>
            <a:endParaRPr lang="en-US" sz="24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1217" r="2602" b="64204"/>
          <a:stretch/>
        </p:blipFill>
        <p:spPr>
          <a:xfrm rot="-10800000">
            <a:off x="0" y="2083971"/>
            <a:ext cx="18288000" cy="7595876"/>
          </a:xfrm>
          <a:prstGeom prst="rect">
            <a:avLst/>
          </a:prstGeom>
        </p:spPr>
      </p:pic>
      <p:sp>
        <p:nvSpPr>
          <p:cNvPr id="11" name="Rectangle 10">
            <a:extLst>
              <a:ext uri="{FF2B5EF4-FFF2-40B4-BE49-F238E27FC236}">
                <a16:creationId xmlns:a16="http://schemas.microsoft.com/office/drawing/2014/main" id="{923890C2-84C1-B3A9-40F9-EE24520C6C18}"/>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0" y="0"/>
            <a:ext cx="18288000" cy="1197648"/>
            <a:chOff x="0" y="0"/>
            <a:chExt cx="5963830" cy="390560"/>
          </a:xfrm>
        </p:grpSpPr>
        <p:sp>
          <p:nvSpPr>
            <p:cNvPr id="5" name="Freeform 5"/>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7" name="TextBox 7"/>
          <p:cNvSpPr txBox="1"/>
          <p:nvPr/>
        </p:nvSpPr>
        <p:spPr>
          <a:xfrm>
            <a:off x="723900" y="2547921"/>
            <a:ext cx="16930456" cy="549638"/>
          </a:xfrm>
          <a:prstGeom prst="rect">
            <a:avLst/>
          </a:prstGeom>
        </p:spPr>
        <p:txBody>
          <a:bodyPr lIns="0" tIns="0" rIns="0" bIns="0" rtlCol="0" anchor="t">
            <a:spAutoFit/>
          </a:bodyPr>
          <a:lstStyle/>
          <a:p>
            <a:pPr>
              <a:lnSpc>
                <a:spcPts val="4786"/>
              </a:lnSpc>
            </a:pPr>
            <a:r>
              <a:rPr lang="en-US" sz="2600" b="1" dirty="0">
                <a:solidFill>
                  <a:srgbClr val="004A91"/>
                </a:solidFill>
                <a:latin typeface="+mj-lt"/>
              </a:rPr>
              <a:t>The best care starts with YOU!</a:t>
            </a:r>
          </a:p>
        </p:txBody>
      </p:sp>
      <p:sp>
        <p:nvSpPr>
          <p:cNvPr id="9" name="TextBox 9"/>
          <p:cNvSpPr txBox="1"/>
          <p:nvPr/>
        </p:nvSpPr>
        <p:spPr>
          <a:xfrm>
            <a:off x="3730204" y="1329690"/>
            <a:ext cx="10827591" cy="613410"/>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PREPARE FOR YOUR VISIT</a:t>
            </a:r>
          </a:p>
        </p:txBody>
      </p:sp>
      <p:sp>
        <p:nvSpPr>
          <p:cNvPr id="10" name="TextBox 10"/>
          <p:cNvSpPr txBox="1"/>
          <p:nvPr/>
        </p:nvSpPr>
        <p:spPr>
          <a:xfrm>
            <a:off x="723900" y="3256738"/>
            <a:ext cx="9105900" cy="5456365"/>
          </a:xfrm>
          <a:prstGeom prst="rect">
            <a:avLst/>
          </a:prstGeom>
        </p:spPr>
        <p:txBody>
          <a:bodyPr wrap="square" lIns="0" tIns="0" rIns="0" bIns="0" rtlCol="0" anchor="t">
            <a:spAutoFit/>
          </a:bodyPr>
          <a:lstStyle/>
          <a:p>
            <a:pPr marL="518158" lvl="1" indent="-259079">
              <a:spcAft>
                <a:spcPts val="1000"/>
              </a:spcAft>
              <a:buFont typeface="Arial"/>
              <a:buChar char="•"/>
            </a:pPr>
            <a:r>
              <a:rPr lang="en-US" sz="2399" dirty="0">
                <a:solidFill>
                  <a:srgbClr val="000000"/>
                </a:solidFill>
              </a:rPr>
              <a:t>Ask family member about their health issues.</a:t>
            </a:r>
          </a:p>
          <a:p>
            <a:pPr marL="518158" lvl="1" indent="-259079">
              <a:spcAft>
                <a:spcPts val="1000"/>
              </a:spcAft>
              <a:buFont typeface="Arial"/>
              <a:buChar char="•"/>
            </a:pPr>
            <a:r>
              <a:rPr lang="en-US" sz="2399" dirty="0">
                <a:solidFill>
                  <a:srgbClr val="000000"/>
                </a:solidFill>
              </a:rPr>
              <a:t>Take your insurance card.</a:t>
            </a:r>
          </a:p>
          <a:p>
            <a:pPr marL="518158" lvl="1" indent="-259079">
              <a:spcAft>
                <a:spcPts val="1000"/>
              </a:spcAft>
              <a:buFont typeface="Arial"/>
              <a:buChar char="•"/>
            </a:pPr>
            <a:r>
              <a:rPr lang="en-US" sz="2399" dirty="0">
                <a:solidFill>
                  <a:srgbClr val="000000"/>
                </a:solidFill>
              </a:rPr>
              <a:t>Arrive early to complete forms or complete them online prior to your visit.</a:t>
            </a:r>
          </a:p>
          <a:p>
            <a:pPr marL="518158" lvl="1" indent="-259079">
              <a:spcAft>
                <a:spcPts val="1000"/>
              </a:spcAft>
              <a:buFont typeface="Arial"/>
              <a:buChar char="•"/>
            </a:pPr>
            <a:r>
              <a:rPr lang="en-US" sz="2399" dirty="0">
                <a:solidFill>
                  <a:srgbClr val="000000"/>
                </a:solidFill>
              </a:rPr>
              <a:t>Write down everything you want to tell or ask the provider.</a:t>
            </a:r>
          </a:p>
          <a:p>
            <a:pPr marL="518158" lvl="1" indent="-259079">
              <a:spcAft>
                <a:spcPts val="1000"/>
              </a:spcAft>
              <a:buFont typeface="Arial"/>
              <a:buChar char="•"/>
            </a:pPr>
            <a:r>
              <a:rPr lang="en-US" sz="2399" dirty="0">
                <a:solidFill>
                  <a:srgbClr val="000000"/>
                </a:solidFill>
              </a:rPr>
              <a:t>Describe your symptoms (when they started, how long they last, how they feel, and where they are).</a:t>
            </a:r>
          </a:p>
          <a:p>
            <a:pPr marL="518158" lvl="1" indent="-259079">
              <a:spcAft>
                <a:spcPts val="1000"/>
              </a:spcAft>
              <a:buFont typeface="Arial"/>
              <a:buChar char="•"/>
            </a:pPr>
            <a:r>
              <a:rPr lang="en-US" sz="2399" dirty="0">
                <a:solidFill>
                  <a:srgbClr val="000000"/>
                </a:solidFill>
              </a:rPr>
              <a:t>Share any changes in your routine (i.e. diet, exercise, activity, or sleeping patterns).</a:t>
            </a:r>
          </a:p>
          <a:p>
            <a:pPr marL="518158" lvl="1" indent="-259079">
              <a:spcAft>
                <a:spcPts val="1000"/>
              </a:spcAft>
              <a:buFont typeface="Arial"/>
              <a:buChar char="•"/>
            </a:pPr>
            <a:r>
              <a:rPr lang="en-US" sz="2399" dirty="0">
                <a:solidFill>
                  <a:srgbClr val="000000"/>
                </a:solidFill>
              </a:rPr>
              <a:t>Bring a list or a bag of all the medications and supplements you take.</a:t>
            </a:r>
          </a:p>
          <a:p>
            <a:pPr marL="518158" lvl="1" indent="-259079">
              <a:spcAft>
                <a:spcPts val="1000"/>
              </a:spcAft>
              <a:buFont typeface="Arial"/>
              <a:buChar char="•"/>
            </a:pPr>
            <a:r>
              <a:rPr lang="en-US" sz="2399" dirty="0">
                <a:solidFill>
                  <a:srgbClr val="000000"/>
                </a:solidFill>
              </a:rPr>
              <a:t>Share past records from other providers.</a:t>
            </a:r>
          </a:p>
          <a:p>
            <a:pPr marL="518158" lvl="1" indent="-259079">
              <a:spcAft>
                <a:spcPts val="1000"/>
              </a:spcAft>
              <a:buFont typeface="Arial"/>
              <a:buChar char="•"/>
            </a:pPr>
            <a:r>
              <a:rPr lang="en-US" sz="2399" dirty="0">
                <a:solidFill>
                  <a:srgbClr val="000000"/>
                </a:solidFill>
              </a:rPr>
              <a:t>Invite a friend or family member.</a:t>
            </a:r>
          </a:p>
        </p:txBody>
      </p:sp>
      <p:sp>
        <p:nvSpPr>
          <p:cNvPr id="3" name="Rectangle 2">
            <a:extLst>
              <a:ext uri="{FF2B5EF4-FFF2-40B4-BE49-F238E27FC236}">
                <a16:creationId xmlns:a16="http://schemas.microsoft.com/office/drawing/2014/main" id="{70BB0B56-7B80-0EAE-09C9-97313304A447}"/>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E04AE69-4FAC-4ECC-CA81-0F74888E3225}"/>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11</a:t>
            </a:fld>
            <a:endParaRPr lang="en-US" sz="2400" dirty="0">
              <a:solidFill>
                <a:schemeClr val="bg1"/>
              </a:solidFill>
            </a:endParaRPr>
          </a:p>
        </p:txBody>
      </p:sp>
      <p:pic>
        <p:nvPicPr>
          <p:cNvPr id="13" name="Picture 12" descr="A person looking at a computer&#10;&#10;Description automatically generated">
            <a:extLst>
              <a:ext uri="{FF2B5EF4-FFF2-40B4-BE49-F238E27FC236}">
                <a16:creationId xmlns:a16="http://schemas.microsoft.com/office/drawing/2014/main" id="{709ABEC6-E4E7-9CC9-E587-BCD9FE50EF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02252" y="2121184"/>
            <a:ext cx="7984455" cy="7461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DDBCB4-2A81-A093-122A-28512AFAF06E}"/>
              </a:ext>
            </a:extLst>
          </p:cNvPr>
          <p:cNvSpPr/>
          <p:nvPr/>
        </p:nvSpPr>
        <p:spPr>
          <a:xfrm>
            <a:off x="0" y="1231566"/>
            <a:ext cx="18284686" cy="837413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D737358A-E07C-E1D1-4B7B-243F51A1F15C}"/>
              </a:ext>
            </a:extLst>
          </p:cNvPr>
          <p:cNvPicPr>
            <a:picLocks noChangeAspect="1"/>
          </p:cNvPicPr>
          <p:nvPr/>
        </p:nvPicPr>
        <p:blipFill rotWithShape="1">
          <a:blip r:embed="rId3" cstate="screen">
            <a:alphaModFix amt="7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3314" y="2122076"/>
            <a:ext cx="18288000" cy="8203029"/>
          </a:xfrm>
          <a:prstGeom prst="rect">
            <a:avLst/>
          </a:prstGeom>
        </p:spPr>
      </p:pic>
      <p:sp>
        <p:nvSpPr>
          <p:cNvPr id="12" name="Rectangle 11">
            <a:extLst>
              <a:ext uri="{FF2B5EF4-FFF2-40B4-BE49-F238E27FC236}">
                <a16:creationId xmlns:a16="http://schemas.microsoft.com/office/drawing/2014/main" id="{2654D746-B90E-86FE-F5DD-E271D5E58014}"/>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
          <p:cNvGrpSpPr/>
          <p:nvPr/>
        </p:nvGrpSpPr>
        <p:grpSpPr>
          <a:xfrm>
            <a:off x="0" y="0"/>
            <a:ext cx="18288000" cy="1197648"/>
            <a:chOff x="0" y="0"/>
            <a:chExt cx="5963830" cy="390560"/>
          </a:xfrm>
        </p:grpSpPr>
        <p:sp>
          <p:nvSpPr>
            <p:cNvPr id="8" name="Freeform 8"/>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9"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10" name="TextBox 10"/>
          <p:cNvSpPr txBox="1"/>
          <p:nvPr/>
        </p:nvSpPr>
        <p:spPr>
          <a:xfrm>
            <a:off x="723897" y="2965105"/>
            <a:ext cx="10827591" cy="641201"/>
          </a:xfrm>
          <a:prstGeom prst="rect">
            <a:avLst/>
          </a:prstGeom>
        </p:spPr>
        <p:txBody>
          <a:bodyPr lIns="0" tIns="0" rIns="0" bIns="0" rtlCol="0" anchor="t">
            <a:spAutoFit/>
          </a:bodyPr>
          <a:lstStyle/>
          <a:p>
            <a:pPr>
              <a:lnSpc>
                <a:spcPts val="5040"/>
              </a:lnSpc>
            </a:pPr>
            <a:r>
              <a:rPr lang="en-US" sz="4800" b="1" dirty="0">
                <a:solidFill>
                  <a:srgbClr val="FFFFFF"/>
                </a:solidFill>
                <a:latin typeface="+mj-lt"/>
              </a:rPr>
              <a:t>Share | Ask | Listen | Learn</a:t>
            </a:r>
          </a:p>
        </p:txBody>
      </p:sp>
      <p:sp>
        <p:nvSpPr>
          <p:cNvPr id="11" name="TextBox 11"/>
          <p:cNvSpPr txBox="1"/>
          <p:nvPr/>
        </p:nvSpPr>
        <p:spPr>
          <a:xfrm>
            <a:off x="1028699" y="3771900"/>
            <a:ext cx="16230600" cy="2769989"/>
          </a:xfrm>
          <a:prstGeom prst="rect">
            <a:avLst/>
          </a:prstGeom>
        </p:spPr>
        <p:txBody>
          <a:bodyPr lIns="0" tIns="0" rIns="0" bIns="0" rtlCol="0" anchor="t">
            <a:spAutoFit/>
          </a:bodyPr>
          <a:lstStyle/>
          <a:p>
            <a:r>
              <a:rPr lang="en-US" sz="3600" dirty="0">
                <a:solidFill>
                  <a:srgbClr val="FFFFFF"/>
                </a:solidFill>
              </a:rPr>
              <a:t>• Be open and honest when you communicate</a:t>
            </a:r>
          </a:p>
          <a:p>
            <a:r>
              <a:rPr lang="en-US" sz="3600" dirty="0">
                <a:solidFill>
                  <a:srgbClr val="FFFFFF"/>
                </a:solidFill>
              </a:rPr>
              <a:t>• Listen</a:t>
            </a:r>
          </a:p>
          <a:p>
            <a:r>
              <a:rPr lang="en-US" sz="3600" dirty="0">
                <a:solidFill>
                  <a:srgbClr val="FFFFFF"/>
                </a:solidFill>
              </a:rPr>
              <a:t>• Take notes</a:t>
            </a:r>
          </a:p>
          <a:p>
            <a:r>
              <a:rPr lang="en-US" sz="3600" dirty="0">
                <a:solidFill>
                  <a:srgbClr val="FFFFFF"/>
                </a:solidFill>
              </a:rPr>
              <a:t>• Follow up</a:t>
            </a:r>
          </a:p>
          <a:p>
            <a:r>
              <a:rPr lang="en-US" sz="3600" dirty="0">
                <a:solidFill>
                  <a:srgbClr val="FFFFFF"/>
                </a:solidFill>
              </a:rPr>
              <a:t>• Be your own advocate</a:t>
            </a:r>
          </a:p>
        </p:txBody>
      </p:sp>
      <p:sp>
        <p:nvSpPr>
          <p:cNvPr id="13" name="TextBox 10">
            <a:extLst>
              <a:ext uri="{FF2B5EF4-FFF2-40B4-BE49-F238E27FC236}">
                <a16:creationId xmlns:a16="http://schemas.microsoft.com/office/drawing/2014/main" id="{744C57AE-6D34-020D-836C-A796B04696D1}"/>
              </a:ext>
            </a:extLst>
          </p:cNvPr>
          <p:cNvSpPr txBox="1"/>
          <p:nvPr/>
        </p:nvSpPr>
        <p:spPr>
          <a:xfrm>
            <a:off x="-2" y="1333500"/>
            <a:ext cx="18288002" cy="602729"/>
          </a:xfrm>
          <a:prstGeom prst="rect">
            <a:avLst/>
          </a:prstGeom>
        </p:spPr>
        <p:txBody>
          <a:bodyPr wrap="square" lIns="0" tIns="0" rIns="0" bIns="0" rtlCol="0" anchor="t">
            <a:spAutoFit/>
          </a:bodyPr>
          <a:lstStyle/>
          <a:p>
            <a:pPr algn="ctr">
              <a:lnSpc>
                <a:spcPts val="5040"/>
              </a:lnSpc>
            </a:pPr>
            <a:r>
              <a:rPr lang="en-US" sz="3600" dirty="0">
                <a:solidFill>
                  <a:srgbClr val="FFFFFF"/>
                </a:solidFill>
                <a:latin typeface="+mj-lt"/>
              </a:rPr>
              <a:t>WHEN YOU SEE YOUR DOCTOR</a:t>
            </a:r>
          </a:p>
        </p:txBody>
      </p:sp>
      <p:sp>
        <p:nvSpPr>
          <p:cNvPr id="6" name="Rectangle 5">
            <a:extLst>
              <a:ext uri="{FF2B5EF4-FFF2-40B4-BE49-F238E27FC236}">
                <a16:creationId xmlns:a16="http://schemas.microsoft.com/office/drawing/2014/main" id="{0471F041-A5DA-0116-9018-BFC22B5084E5}"/>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E2D13C-1667-9C27-A949-D4C64310511A}"/>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12</a:t>
            </a:fld>
            <a:endParaRPr lang="en-US" sz="2400" dirty="0">
              <a:solidFill>
                <a:schemeClr val="bg1"/>
              </a:solidFill>
            </a:endParaRPr>
          </a:p>
        </p:txBody>
      </p:sp>
    </p:spTree>
    <p:extLst>
      <p:ext uri="{BB962C8B-B14F-4D97-AF65-F5344CB8AC3E}">
        <p14:creationId xmlns:p14="http://schemas.microsoft.com/office/powerpoint/2010/main" val="211820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1217" r="2602" b="64204"/>
          <a:stretch/>
        </p:blipFill>
        <p:spPr>
          <a:xfrm rot="-10800000">
            <a:off x="0" y="2083971"/>
            <a:ext cx="18288000" cy="7595876"/>
          </a:xfrm>
          <a:prstGeom prst="rect">
            <a:avLst/>
          </a:prstGeom>
        </p:spPr>
      </p:pic>
      <p:sp>
        <p:nvSpPr>
          <p:cNvPr id="11" name="Rectangle 10">
            <a:extLst>
              <a:ext uri="{FF2B5EF4-FFF2-40B4-BE49-F238E27FC236}">
                <a16:creationId xmlns:a16="http://schemas.microsoft.com/office/drawing/2014/main" id="{E8671AAD-D48F-513B-20DD-9020C76A7D14}"/>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p:cNvGrpSpPr/>
          <p:nvPr/>
        </p:nvGrpSpPr>
        <p:grpSpPr>
          <a:xfrm>
            <a:off x="0" y="0"/>
            <a:ext cx="18288000" cy="1197648"/>
            <a:chOff x="0" y="0"/>
            <a:chExt cx="5963830" cy="390560"/>
          </a:xfrm>
        </p:grpSpPr>
        <p:sp>
          <p:nvSpPr>
            <p:cNvPr id="6" name="Freeform 6"/>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8" name="TextBox 8"/>
          <p:cNvSpPr txBox="1"/>
          <p:nvPr/>
        </p:nvSpPr>
        <p:spPr>
          <a:xfrm>
            <a:off x="3730204" y="1329690"/>
            <a:ext cx="10827591" cy="613410"/>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TESTS</a:t>
            </a:r>
          </a:p>
        </p:txBody>
      </p:sp>
      <p:sp>
        <p:nvSpPr>
          <p:cNvPr id="9" name="TextBox 9"/>
          <p:cNvSpPr txBox="1"/>
          <p:nvPr/>
        </p:nvSpPr>
        <p:spPr>
          <a:xfrm>
            <a:off x="9663344" y="3546521"/>
            <a:ext cx="8338906" cy="2358979"/>
          </a:xfrm>
          <a:prstGeom prst="rect">
            <a:avLst/>
          </a:prstGeom>
        </p:spPr>
        <p:txBody>
          <a:bodyPr lIns="0" tIns="0" rIns="0" bIns="0" rtlCol="0" anchor="t">
            <a:spAutoFit/>
          </a:bodyPr>
          <a:lstStyle/>
          <a:p>
            <a:pPr marL="518158" lvl="1" indent="-259079">
              <a:spcAft>
                <a:spcPts val="1000"/>
              </a:spcAft>
              <a:buFont typeface="Arial"/>
              <a:buChar char="•"/>
            </a:pPr>
            <a:r>
              <a:rPr lang="en-US" sz="2399" dirty="0">
                <a:solidFill>
                  <a:srgbClr val="000000"/>
                </a:solidFill>
              </a:rPr>
              <a:t>What is the test for?</a:t>
            </a:r>
          </a:p>
          <a:p>
            <a:pPr marL="518158" lvl="1" indent="-259079">
              <a:spcAft>
                <a:spcPts val="1000"/>
              </a:spcAft>
              <a:buFont typeface="Arial"/>
              <a:buChar char="•"/>
            </a:pPr>
            <a:r>
              <a:rPr lang="en-US" sz="2399" dirty="0">
                <a:solidFill>
                  <a:srgbClr val="000000"/>
                </a:solidFill>
              </a:rPr>
              <a:t>How does it impact my diagnosis or treatment?</a:t>
            </a:r>
          </a:p>
          <a:p>
            <a:pPr marL="518158" lvl="1" indent="-259079">
              <a:spcAft>
                <a:spcPts val="1000"/>
              </a:spcAft>
              <a:buFont typeface="Arial"/>
              <a:buChar char="•"/>
            </a:pPr>
            <a:r>
              <a:rPr lang="en-US" sz="2399" dirty="0">
                <a:solidFill>
                  <a:srgbClr val="000000"/>
                </a:solidFill>
              </a:rPr>
              <a:t>How do I prepare?</a:t>
            </a:r>
          </a:p>
          <a:p>
            <a:pPr marL="518158" lvl="1" indent="-259079">
              <a:spcAft>
                <a:spcPts val="1000"/>
              </a:spcAft>
              <a:buFont typeface="Arial"/>
              <a:buChar char="•"/>
            </a:pPr>
            <a:r>
              <a:rPr lang="en-US" sz="2399" dirty="0">
                <a:solidFill>
                  <a:srgbClr val="000000"/>
                </a:solidFill>
              </a:rPr>
              <a:t>How much will it cost?</a:t>
            </a:r>
          </a:p>
          <a:p>
            <a:pPr marL="518158" lvl="1" indent="-259079">
              <a:spcAft>
                <a:spcPts val="1000"/>
              </a:spcAft>
              <a:buFont typeface="Arial"/>
              <a:buChar char="•"/>
            </a:pPr>
            <a:r>
              <a:rPr lang="en-US" sz="2399" dirty="0">
                <a:solidFill>
                  <a:srgbClr val="000000"/>
                </a:solidFill>
              </a:rPr>
              <a:t>When and how will I get the results? </a:t>
            </a:r>
          </a:p>
        </p:txBody>
      </p:sp>
      <p:sp>
        <p:nvSpPr>
          <p:cNvPr id="10" name="TextBox 10"/>
          <p:cNvSpPr txBox="1"/>
          <p:nvPr/>
        </p:nvSpPr>
        <p:spPr>
          <a:xfrm>
            <a:off x="9663344" y="2547921"/>
            <a:ext cx="7653106" cy="800219"/>
          </a:xfrm>
          <a:prstGeom prst="rect">
            <a:avLst/>
          </a:prstGeom>
        </p:spPr>
        <p:txBody>
          <a:bodyPr lIns="0" tIns="0" rIns="0" bIns="0" rtlCol="0" anchor="t">
            <a:spAutoFit/>
          </a:bodyPr>
          <a:lstStyle/>
          <a:p>
            <a:r>
              <a:rPr lang="en-US" sz="2600" b="1" dirty="0">
                <a:solidFill>
                  <a:srgbClr val="004A91"/>
                </a:solidFill>
              </a:rPr>
              <a:t>Here are some questions you should ask about medical tests.</a:t>
            </a:r>
          </a:p>
        </p:txBody>
      </p:sp>
      <p:pic>
        <p:nvPicPr>
          <p:cNvPr id="14" name="Picture 13" descr="A person and person looking at a paper&#10;&#10;Description automatically generated">
            <a:extLst>
              <a:ext uri="{FF2B5EF4-FFF2-40B4-BE49-F238E27FC236}">
                <a16:creationId xmlns:a16="http://schemas.microsoft.com/office/drawing/2014/main" id="{78DCC456-293B-BFF9-2969-9651F76549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94" y="2110911"/>
            <a:ext cx="9146594" cy="7488857"/>
          </a:xfrm>
          <a:prstGeom prst="rect">
            <a:avLst/>
          </a:prstGeom>
        </p:spPr>
      </p:pic>
      <p:sp>
        <p:nvSpPr>
          <p:cNvPr id="4" name="Rectangle 3">
            <a:extLst>
              <a:ext uri="{FF2B5EF4-FFF2-40B4-BE49-F238E27FC236}">
                <a16:creationId xmlns:a16="http://schemas.microsoft.com/office/drawing/2014/main" id="{3890B597-35AB-679F-A925-73D96E48CA43}"/>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C187172-E55A-1B19-7FEA-6615C335346E}"/>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13</a:t>
            </a:fld>
            <a:endParaRPr lang="en-US" sz="2400"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0A8E67BA-1CDD-7C58-8239-6D8A2E0ED617}"/>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1217" r="2602" b="64204"/>
          <a:stretch/>
        </p:blipFill>
        <p:spPr>
          <a:xfrm rot="-10800000">
            <a:off x="0" y="2083971"/>
            <a:ext cx="18288000" cy="7595876"/>
          </a:xfrm>
          <a:prstGeom prst="rect">
            <a:avLst/>
          </a:prstGeom>
        </p:spPr>
      </p:pic>
      <p:pic>
        <p:nvPicPr>
          <p:cNvPr id="3"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2083971"/>
            <a:ext cx="9144000" cy="7487815"/>
          </a:xfrm>
          <a:prstGeom prst="rect">
            <a:avLst/>
          </a:prstGeom>
        </p:spPr>
      </p:pic>
      <p:sp>
        <p:nvSpPr>
          <p:cNvPr id="4" name="Rectangle 3">
            <a:extLst>
              <a:ext uri="{FF2B5EF4-FFF2-40B4-BE49-F238E27FC236}">
                <a16:creationId xmlns:a16="http://schemas.microsoft.com/office/drawing/2014/main" id="{16062A61-10CC-D212-16CB-765E99EA69CD}"/>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p:cNvGrpSpPr/>
          <p:nvPr/>
        </p:nvGrpSpPr>
        <p:grpSpPr>
          <a:xfrm>
            <a:off x="0" y="0"/>
            <a:ext cx="18288000" cy="1197648"/>
            <a:chOff x="0" y="0"/>
            <a:chExt cx="5963830" cy="390560"/>
          </a:xfrm>
        </p:grpSpPr>
        <p:sp>
          <p:nvSpPr>
            <p:cNvPr id="6" name="Freeform 6"/>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7"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8" name="TextBox 8"/>
          <p:cNvSpPr txBox="1"/>
          <p:nvPr/>
        </p:nvSpPr>
        <p:spPr>
          <a:xfrm>
            <a:off x="3730204" y="1333500"/>
            <a:ext cx="10827591" cy="613410"/>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TREATMENT</a:t>
            </a:r>
          </a:p>
        </p:txBody>
      </p:sp>
      <p:sp>
        <p:nvSpPr>
          <p:cNvPr id="9" name="TextBox 9"/>
          <p:cNvSpPr txBox="1"/>
          <p:nvPr/>
        </p:nvSpPr>
        <p:spPr>
          <a:xfrm>
            <a:off x="9663344" y="3162300"/>
            <a:ext cx="8129356" cy="4717958"/>
          </a:xfrm>
          <a:prstGeom prst="rect">
            <a:avLst/>
          </a:prstGeom>
        </p:spPr>
        <p:txBody>
          <a:bodyPr lIns="0" tIns="0" rIns="0" bIns="0" rtlCol="0" anchor="t">
            <a:spAutoFit/>
          </a:bodyPr>
          <a:lstStyle/>
          <a:p>
            <a:pPr marL="518158" lvl="1" indent="-259079">
              <a:spcAft>
                <a:spcPts val="1000"/>
              </a:spcAft>
              <a:buFont typeface="Arial"/>
              <a:buChar char="•"/>
            </a:pPr>
            <a:r>
              <a:rPr lang="en-US" sz="2399" dirty="0">
                <a:solidFill>
                  <a:srgbClr val="000000"/>
                </a:solidFill>
              </a:rPr>
              <a:t>How will this treatment help?</a:t>
            </a:r>
          </a:p>
          <a:p>
            <a:pPr marL="518158" lvl="1" indent="-259079">
              <a:spcAft>
                <a:spcPts val="1000"/>
              </a:spcAft>
              <a:buFont typeface="Arial"/>
              <a:buChar char="•"/>
            </a:pPr>
            <a:r>
              <a:rPr lang="en-US" sz="2399" dirty="0">
                <a:solidFill>
                  <a:srgbClr val="000000"/>
                </a:solidFill>
              </a:rPr>
              <a:t>Are there alternatives?</a:t>
            </a:r>
          </a:p>
          <a:p>
            <a:pPr marL="518158" lvl="1" indent="-259079">
              <a:spcAft>
                <a:spcPts val="1000"/>
              </a:spcAft>
              <a:buFont typeface="Arial"/>
              <a:buChar char="•"/>
            </a:pPr>
            <a:r>
              <a:rPr lang="en-US" sz="2399" dirty="0">
                <a:solidFill>
                  <a:srgbClr val="000000"/>
                </a:solidFill>
              </a:rPr>
              <a:t>What are the risks?</a:t>
            </a:r>
          </a:p>
          <a:p>
            <a:pPr marL="518158" lvl="1" indent="-259079">
              <a:spcAft>
                <a:spcPts val="1000"/>
              </a:spcAft>
              <a:buFont typeface="Arial"/>
              <a:buChar char="•"/>
            </a:pPr>
            <a:r>
              <a:rPr lang="en-US" sz="2399" dirty="0">
                <a:solidFill>
                  <a:srgbClr val="000000"/>
                </a:solidFill>
              </a:rPr>
              <a:t>How much will it cost?</a:t>
            </a:r>
          </a:p>
          <a:p>
            <a:pPr marL="518158" lvl="1" indent="-259079">
              <a:spcAft>
                <a:spcPts val="1000"/>
              </a:spcAft>
              <a:buFont typeface="Arial"/>
              <a:buChar char="•"/>
            </a:pPr>
            <a:r>
              <a:rPr lang="en-US" sz="2399" dirty="0">
                <a:solidFill>
                  <a:srgbClr val="000000"/>
                </a:solidFill>
              </a:rPr>
              <a:t>If prescribed medication, ask:</a:t>
            </a:r>
          </a:p>
          <a:p>
            <a:pPr marL="1059179" lvl="2" indent="-342900">
              <a:spcAft>
                <a:spcPts val="1000"/>
              </a:spcAft>
              <a:buFont typeface="Courier New" panose="02070309020205020404" pitchFamily="49" charset="0"/>
              <a:buChar char="o"/>
            </a:pPr>
            <a:r>
              <a:rPr lang="en-US" sz="2399" dirty="0">
                <a:solidFill>
                  <a:srgbClr val="000000"/>
                </a:solidFill>
              </a:rPr>
              <a:t>What will the drug(s) do?</a:t>
            </a:r>
          </a:p>
          <a:p>
            <a:pPr marL="1059179" lvl="2" indent="-342900">
              <a:spcAft>
                <a:spcPts val="1000"/>
              </a:spcAft>
              <a:buFont typeface="Courier New" panose="02070309020205020404" pitchFamily="49" charset="0"/>
              <a:buChar char="o"/>
            </a:pPr>
            <a:r>
              <a:rPr lang="en-US" sz="2399" dirty="0">
                <a:solidFill>
                  <a:srgbClr val="000000"/>
                </a:solidFill>
              </a:rPr>
              <a:t>Are there any side effects?</a:t>
            </a:r>
          </a:p>
          <a:p>
            <a:pPr marL="1059179" lvl="2" indent="-342900">
              <a:spcAft>
                <a:spcPts val="1000"/>
              </a:spcAft>
              <a:buFont typeface="Courier New" panose="02070309020205020404" pitchFamily="49" charset="0"/>
              <a:buChar char="o"/>
            </a:pPr>
            <a:r>
              <a:rPr lang="en-US" sz="2399" dirty="0">
                <a:solidFill>
                  <a:srgbClr val="000000"/>
                </a:solidFill>
              </a:rPr>
              <a:t>Is the drug available over the counter or generic?</a:t>
            </a:r>
          </a:p>
          <a:p>
            <a:pPr marL="1059179" lvl="2" indent="-342900">
              <a:spcAft>
                <a:spcPts val="1000"/>
              </a:spcAft>
              <a:buFont typeface="Courier New" panose="02070309020205020404" pitchFamily="49" charset="0"/>
              <a:buChar char="o"/>
            </a:pPr>
            <a:r>
              <a:rPr lang="en-US" sz="2399" dirty="0">
                <a:solidFill>
                  <a:srgbClr val="000000"/>
                </a:solidFill>
              </a:rPr>
              <a:t>Will it interact with other medications or </a:t>
            </a:r>
            <a:br>
              <a:rPr lang="en-US" sz="2399" dirty="0">
                <a:solidFill>
                  <a:srgbClr val="000000"/>
                </a:solidFill>
              </a:rPr>
            </a:br>
            <a:r>
              <a:rPr lang="en-US" sz="2399" dirty="0">
                <a:solidFill>
                  <a:srgbClr val="000000"/>
                </a:solidFill>
              </a:rPr>
              <a:t>supplements I am currently taking?</a:t>
            </a:r>
          </a:p>
        </p:txBody>
      </p:sp>
      <p:sp>
        <p:nvSpPr>
          <p:cNvPr id="10" name="TextBox 10"/>
          <p:cNvSpPr txBox="1"/>
          <p:nvPr/>
        </p:nvSpPr>
        <p:spPr>
          <a:xfrm>
            <a:off x="9663344" y="2547921"/>
            <a:ext cx="8129356" cy="400110"/>
          </a:xfrm>
          <a:prstGeom prst="rect">
            <a:avLst/>
          </a:prstGeom>
        </p:spPr>
        <p:txBody>
          <a:bodyPr wrap="square" lIns="0" tIns="0" rIns="0" bIns="0" rtlCol="0" anchor="t">
            <a:spAutoFit/>
          </a:bodyPr>
          <a:lstStyle/>
          <a:p>
            <a:r>
              <a:rPr lang="en-US" sz="2600" b="1" dirty="0">
                <a:solidFill>
                  <a:srgbClr val="004A91"/>
                </a:solidFill>
                <a:latin typeface="+mj-lt"/>
              </a:rPr>
              <a:t>Some questions you should ask about your treatments.</a:t>
            </a:r>
          </a:p>
        </p:txBody>
      </p:sp>
      <p:sp>
        <p:nvSpPr>
          <p:cNvPr id="2" name="Rectangle 1">
            <a:extLst>
              <a:ext uri="{FF2B5EF4-FFF2-40B4-BE49-F238E27FC236}">
                <a16:creationId xmlns:a16="http://schemas.microsoft.com/office/drawing/2014/main" id="{14ACF48C-8804-BB57-755A-1795FDB4DE8A}"/>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3CB02F3-734C-EFDA-7751-A5948BFE3FFC}"/>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14</a:t>
            </a:fld>
            <a:endParaRPr lang="en-US" sz="24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A576F411-9213-E69C-8692-5EFA526FAE0F}"/>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1217" r="2602" b="64204"/>
          <a:stretch/>
        </p:blipFill>
        <p:spPr>
          <a:xfrm rot="-10800000">
            <a:off x="0" y="2083971"/>
            <a:ext cx="18288000" cy="7595876"/>
          </a:xfrm>
          <a:prstGeom prst="rect">
            <a:avLst/>
          </a:prstGeom>
        </p:spPr>
      </p:pic>
      <p:pic>
        <p:nvPicPr>
          <p:cNvPr id="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118952"/>
            <a:ext cx="9144000" cy="7490939"/>
          </a:xfrm>
          <a:prstGeom prst="rect">
            <a:avLst/>
          </a:prstGeom>
        </p:spPr>
      </p:pic>
      <p:sp>
        <p:nvSpPr>
          <p:cNvPr id="4" name="Rectangle 3">
            <a:extLst>
              <a:ext uri="{FF2B5EF4-FFF2-40B4-BE49-F238E27FC236}">
                <a16:creationId xmlns:a16="http://schemas.microsoft.com/office/drawing/2014/main" id="{D2D3CDD9-B1D8-E2EA-BBC7-CCA56527CCAF}"/>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p:cNvGrpSpPr/>
          <p:nvPr/>
        </p:nvGrpSpPr>
        <p:grpSpPr>
          <a:xfrm>
            <a:off x="0" y="0"/>
            <a:ext cx="18288000" cy="1197648"/>
            <a:chOff x="0" y="0"/>
            <a:chExt cx="5963830" cy="390560"/>
          </a:xfrm>
        </p:grpSpPr>
        <p:sp>
          <p:nvSpPr>
            <p:cNvPr id="6" name="Freeform 6"/>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7"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8" name="TextBox 8"/>
          <p:cNvSpPr txBox="1"/>
          <p:nvPr/>
        </p:nvSpPr>
        <p:spPr>
          <a:xfrm>
            <a:off x="3730204" y="1333500"/>
            <a:ext cx="10827591" cy="613410"/>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MEDICAL PROCEDURES</a:t>
            </a:r>
          </a:p>
        </p:txBody>
      </p:sp>
      <p:sp>
        <p:nvSpPr>
          <p:cNvPr id="9" name="TextBox 9"/>
          <p:cNvSpPr txBox="1"/>
          <p:nvPr/>
        </p:nvSpPr>
        <p:spPr>
          <a:xfrm>
            <a:off x="9663344" y="3525582"/>
            <a:ext cx="8129356" cy="4589718"/>
          </a:xfrm>
          <a:prstGeom prst="rect">
            <a:avLst/>
          </a:prstGeom>
        </p:spPr>
        <p:txBody>
          <a:bodyPr lIns="0" tIns="0" rIns="0" bIns="0" rtlCol="0" anchor="t">
            <a:spAutoFit/>
          </a:bodyPr>
          <a:lstStyle/>
          <a:p>
            <a:pPr marL="518158" lvl="1" indent="-259079">
              <a:spcAft>
                <a:spcPts val="1000"/>
              </a:spcAft>
              <a:buFont typeface="Arial"/>
              <a:buChar char="•"/>
            </a:pPr>
            <a:r>
              <a:rPr lang="en-US" sz="2399" dirty="0">
                <a:solidFill>
                  <a:srgbClr val="000000"/>
                </a:solidFill>
              </a:rPr>
              <a:t>What is the success rate of this procedure?</a:t>
            </a:r>
          </a:p>
          <a:p>
            <a:pPr marL="518158" lvl="1" indent="-259079">
              <a:spcAft>
                <a:spcPts val="1000"/>
              </a:spcAft>
              <a:buFont typeface="Arial"/>
              <a:buChar char="•"/>
            </a:pPr>
            <a:r>
              <a:rPr lang="en-US" sz="2399" dirty="0">
                <a:solidFill>
                  <a:srgbClr val="000000"/>
                </a:solidFill>
              </a:rPr>
              <a:t>How many times have you done this procedure?</a:t>
            </a:r>
          </a:p>
          <a:p>
            <a:pPr marL="518158" lvl="1" indent="-259079">
              <a:spcAft>
                <a:spcPts val="1000"/>
              </a:spcAft>
              <a:buFont typeface="Arial"/>
              <a:buChar char="•"/>
            </a:pPr>
            <a:r>
              <a:rPr lang="en-US" sz="2399" dirty="0">
                <a:solidFill>
                  <a:srgbClr val="000000"/>
                </a:solidFill>
              </a:rPr>
              <a:t>How do I prepare? </a:t>
            </a:r>
          </a:p>
          <a:p>
            <a:pPr marL="518158" lvl="1" indent="-259079">
              <a:spcAft>
                <a:spcPts val="1000"/>
              </a:spcAft>
              <a:buFont typeface="Arial"/>
              <a:buChar char="•"/>
            </a:pPr>
            <a:r>
              <a:rPr lang="en-US" sz="2399" dirty="0">
                <a:solidFill>
                  <a:srgbClr val="000000"/>
                </a:solidFill>
              </a:rPr>
              <a:t>What are the possible complications?</a:t>
            </a:r>
          </a:p>
          <a:p>
            <a:pPr marL="518158" lvl="1" indent="-259079">
              <a:spcAft>
                <a:spcPts val="1000"/>
              </a:spcAft>
              <a:buFont typeface="Arial"/>
              <a:buChar char="•"/>
            </a:pPr>
            <a:r>
              <a:rPr lang="en-US" sz="2399" dirty="0">
                <a:solidFill>
                  <a:srgbClr val="000000"/>
                </a:solidFill>
              </a:rPr>
              <a:t>Is it inpatient or outpatient?</a:t>
            </a:r>
          </a:p>
          <a:p>
            <a:pPr marL="518158" lvl="1" indent="-259079">
              <a:spcAft>
                <a:spcPts val="1000"/>
              </a:spcAft>
              <a:buFont typeface="Arial"/>
              <a:buChar char="•"/>
            </a:pPr>
            <a:r>
              <a:rPr lang="en-US" sz="2399" dirty="0">
                <a:solidFill>
                  <a:srgbClr val="000000"/>
                </a:solidFill>
              </a:rPr>
              <a:t>Can I drive after the procedure, or do I need to arrange for transportation?</a:t>
            </a:r>
          </a:p>
          <a:p>
            <a:pPr marL="518158" lvl="1" indent="-259079">
              <a:spcAft>
                <a:spcPts val="1000"/>
              </a:spcAft>
              <a:buFont typeface="Arial"/>
              <a:buChar char="•"/>
            </a:pPr>
            <a:r>
              <a:rPr lang="en-US" sz="2399" dirty="0">
                <a:solidFill>
                  <a:srgbClr val="000000"/>
                </a:solidFill>
              </a:rPr>
              <a:t>Are there any limitations after the procedure or will I need assistance?</a:t>
            </a:r>
          </a:p>
          <a:p>
            <a:pPr marL="518158" lvl="1" indent="-259079">
              <a:spcAft>
                <a:spcPts val="1000"/>
              </a:spcAft>
              <a:buFont typeface="Arial"/>
              <a:buChar char="•"/>
            </a:pPr>
            <a:r>
              <a:rPr lang="en-US" sz="2399" dirty="0">
                <a:solidFill>
                  <a:srgbClr val="000000"/>
                </a:solidFill>
              </a:rPr>
              <a:t>Do I need to adhere to any procedure instructions?</a:t>
            </a:r>
          </a:p>
        </p:txBody>
      </p:sp>
      <p:sp>
        <p:nvSpPr>
          <p:cNvPr id="10" name="TextBox 10"/>
          <p:cNvSpPr txBox="1"/>
          <p:nvPr/>
        </p:nvSpPr>
        <p:spPr>
          <a:xfrm>
            <a:off x="9663344" y="2547921"/>
            <a:ext cx="7653106" cy="800219"/>
          </a:xfrm>
          <a:prstGeom prst="rect">
            <a:avLst/>
          </a:prstGeom>
        </p:spPr>
        <p:txBody>
          <a:bodyPr lIns="0" tIns="0" rIns="0" bIns="0" rtlCol="0" anchor="t">
            <a:spAutoFit/>
          </a:bodyPr>
          <a:lstStyle/>
          <a:p>
            <a:r>
              <a:rPr lang="en-US" sz="2600" b="1" dirty="0">
                <a:solidFill>
                  <a:srgbClr val="004A91"/>
                </a:solidFill>
                <a:latin typeface="+mj-lt"/>
              </a:rPr>
              <a:t>Here are some questions you should ask about medical procedures.</a:t>
            </a:r>
          </a:p>
        </p:txBody>
      </p:sp>
      <p:sp>
        <p:nvSpPr>
          <p:cNvPr id="11" name="TextBox 11"/>
          <p:cNvSpPr txBox="1"/>
          <p:nvPr/>
        </p:nvSpPr>
        <p:spPr>
          <a:xfrm>
            <a:off x="9663344" y="8353425"/>
            <a:ext cx="8129356" cy="1256466"/>
          </a:xfrm>
          <a:prstGeom prst="rect">
            <a:avLst/>
          </a:prstGeom>
        </p:spPr>
        <p:txBody>
          <a:bodyPr lIns="0" tIns="0" rIns="0" bIns="0" rtlCol="0" anchor="t">
            <a:spAutoFit/>
          </a:bodyPr>
          <a:lstStyle/>
          <a:p>
            <a:pPr>
              <a:lnSpc>
                <a:spcPts val="3344"/>
              </a:lnSpc>
            </a:pPr>
            <a:r>
              <a:rPr lang="en-US" sz="2400" b="1" dirty="0">
                <a:solidFill>
                  <a:srgbClr val="004A91"/>
                </a:solidFill>
                <a:latin typeface="+mj-lt"/>
              </a:rPr>
              <a:t>Mark your calendar for the date they say test results will be available. If you don't hear anything, follow up!</a:t>
            </a:r>
          </a:p>
          <a:p>
            <a:pPr>
              <a:lnSpc>
                <a:spcPts val="3344"/>
              </a:lnSpc>
            </a:pPr>
            <a:endParaRPr lang="en-US" sz="2400" b="1" dirty="0">
              <a:solidFill>
                <a:srgbClr val="004A91"/>
              </a:solidFill>
              <a:latin typeface="+mj-lt"/>
            </a:endParaRPr>
          </a:p>
        </p:txBody>
      </p:sp>
      <p:sp>
        <p:nvSpPr>
          <p:cNvPr id="2" name="Rectangle 1">
            <a:extLst>
              <a:ext uri="{FF2B5EF4-FFF2-40B4-BE49-F238E27FC236}">
                <a16:creationId xmlns:a16="http://schemas.microsoft.com/office/drawing/2014/main" id="{7EEB4BAB-EFCF-FF1E-4EDF-F225B588D50D}"/>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2CA124E-782E-3840-0FC8-F5CA74CD0525}"/>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15</a:t>
            </a:fld>
            <a:endParaRPr lang="en-US" sz="2400"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6598D5B1-002A-36E6-59EB-AB96AE71F00D}"/>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1217" r="2602" b="64204"/>
          <a:stretch/>
        </p:blipFill>
        <p:spPr>
          <a:xfrm rot="-10800000">
            <a:off x="0" y="2083971"/>
            <a:ext cx="18288000" cy="7595876"/>
          </a:xfrm>
          <a:prstGeom prst="rect">
            <a:avLst/>
          </a:prstGeom>
        </p:spPr>
      </p:pic>
      <p:grpSp>
        <p:nvGrpSpPr>
          <p:cNvPr id="5" name="Group 5"/>
          <p:cNvGrpSpPr/>
          <p:nvPr/>
        </p:nvGrpSpPr>
        <p:grpSpPr>
          <a:xfrm>
            <a:off x="0" y="0"/>
            <a:ext cx="18288000" cy="1197648"/>
            <a:chOff x="0" y="0"/>
            <a:chExt cx="5963830" cy="390560"/>
          </a:xfrm>
        </p:grpSpPr>
        <p:sp>
          <p:nvSpPr>
            <p:cNvPr id="6" name="Freeform 6"/>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9" name="TextBox 9"/>
          <p:cNvSpPr txBox="1"/>
          <p:nvPr/>
        </p:nvSpPr>
        <p:spPr>
          <a:xfrm>
            <a:off x="723900" y="4528453"/>
            <a:ext cx="7993909" cy="2139047"/>
          </a:xfrm>
          <a:prstGeom prst="rect">
            <a:avLst/>
          </a:prstGeom>
        </p:spPr>
        <p:txBody>
          <a:bodyPr lIns="0" tIns="0" rIns="0" bIns="0" rtlCol="0" anchor="t">
            <a:spAutoFit/>
          </a:bodyPr>
          <a:lstStyle/>
          <a:p>
            <a:pPr marL="647695" lvl="1" indent="-323848">
              <a:lnSpc>
                <a:spcPct val="150000"/>
              </a:lnSpc>
              <a:buFont typeface="Arial"/>
              <a:buChar char="•"/>
            </a:pPr>
            <a:r>
              <a:rPr lang="en-US" sz="2400" dirty="0">
                <a:solidFill>
                  <a:srgbClr val="000000"/>
                </a:solidFill>
              </a:rPr>
              <a:t>Give direct feedback to your provider.</a:t>
            </a:r>
          </a:p>
          <a:p>
            <a:pPr marL="647695" lvl="1" indent="-323848">
              <a:lnSpc>
                <a:spcPct val="150000"/>
              </a:lnSpc>
              <a:buFont typeface="Arial"/>
              <a:buChar char="•"/>
            </a:pPr>
            <a:r>
              <a:rPr lang="en-US" sz="2400" dirty="0">
                <a:solidFill>
                  <a:srgbClr val="000000"/>
                </a:solidFill>
              </a:rPr>
              <a:t>Share your opinions with your employer's benefit relations representative.</a:t>
            </a:r>
          </a:p>
          <a:p>
            <a:pPr marL="647695" lvl="1" indent="-323848">
              <a:lnSpc>
                <a:spcPct val="150000"/>
              </a:lnSpc>
              <a:buFont typeface="Arial"/>
              <a:buChar char="•"/>
            </a:pPr>
            <a:r>
              <a:rPr lang="en-US" sz="2400" dirty="0">
                <a:solidFill>
                  <a:srgbClr val="000000"/>
                </a:solidFill>
              </a:rPr>
              <a:t>Complete customer satisfaction surveys.</a:t>
            </a:r>
          </a:p>
        </p:txBody>
      </p:sp>
      <p:sp>
        <p:nvSpPr>
          <p:cNvPr id="10" name="TextBox 10"/>
          <p:cNvSpPr txBox="1"/>
          <p:nvPr/>
        </p:nvSpPr>
        <p:spPr>
          <a:xfrm>
            <a:off x="723900" y="2547921"/>
            <a:ext cx="8815156" cy="1200329"/>
          </a:xfrm>
          <a:prstGeom prst="rect">
            <a:avLst/>
          </a:prstGeom>
        </p:spPr>
        <p:txBody>
          <a:bodyPr lIns="0" tIns="0" rIns="0" bIns="0" rtlCol="0" anchor="t">
            <a:spAutoFit/>
          </a:bodyPr>
          <a:lstStyle/>
          <a:p>
            <a:r>
              <a:rPr lang="en-US" sz="2600" b="1" dirty="0">
                <a:solidFill>
                  <a:srgbClr val="004A91"/>
                </a:solidFill>
                <a:latin typeface="+mj-lt"/>
              </a:rPr>
              <a:t>Providers, employers, and health plans need to hear what patients think. Your feedback will give insight into what is working well and what needs improvement.</a:t>
            </a:r>
          </a:p>
        </p:txBody>
      </p:sp>
      <p:sp>
        <p:nvSpPr>
          <p:cNvPr id="11" name="TextBox 11"/>
          <p:cNvSpPr txBox="1"/>
          <p:nvPr/>
        </p:nvSpPr>
        <p:spPr>
          <a:xfrm>
            <a:off x="723900" y="3918852"/>
            <a:ext cx="8815156" cy="480837"/>
          </a:xfrm>
          <a:prstGeom prst="rect">
            <a:avLst/>
          </a:prstGeom>
        </p:spPr>
        <p:txBody>
          <a:bodyPr lIns="0" tIns="0" rIns="0" bIns="0" rtlCol="0" anchor="t">
            <a:spAutoFit/>
          </a:bodyPr>
          <a:lstStyle/>
          <a:p>
            <a:pPr>
              <a:lnSpc>
                <a:spcPts val="4199"/>
              </a:lnSpc>
            </a:pPr>
            <a:r>
              <a:rPr lang="en-US" sz="2400" dirty="0">
                <a:solidFill>
                  <a:srgbClr val="000000"/>
                </a:solidFill>
              </a:rPr>
              <a:t>Make sure you:</a:t>
            </a:r>
          </a:p>
        </p:txBody>
      </p:sp>
      <p:sp>
        <p:nvSpPr>
          <p:cNvPr id="4" name="Rectangle 3">
            <a:extLst>
              <a:ext uri="{FF2B5EF4-FFF2-40B4-BE49-F238E27FC236}">
                <a16:creationId xmlns:a16="http://schemas.microsoft.com/office/drawing/2014/main" id="{9F79B143-60B9-E6CE-64DC-97DB49CB8BB5}"/>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3730204" y="1342556"/>
            <a:ext cx="10827591" cy="613410"/>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SHARE FEEDBACK</a:t>
            </a:r>
          </a:p>
        </p:txBody>
      </p:sp>
      <p:sp>
        <p:nvSpPr>
          <p:cNvPr id="2" name="Rectangle 1">
            <a:extLst>
              <a:ext uri="{FF2B5EF4-FFF2-40B4-BE49-F238E27FC236}">
                <a16:creationId xmlns:a16="http://schemas.microsoft.com/office/drawing/2014/main" id="{60FE9A0F-F902-83B1-10ED-46DD2F8F8E39}"/>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44599BF-6784-A05D-2CF3-0A54D013EE60}"/>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16</a:t>
            </a:fld>
            <a:endParaRPr lang="en-US" sz="2400" dirty="0">
              <a:solidFill>
                <a:schemeClr val="bg1"/>
              </a:solidFill>
            </a:endParaRPr>
          </a:p>
        </p:txBody>
      </p:sp>
      <p:pic>
        <p:nvPicPr>
          <p:cNvPr id="16" name="Picture 15" descr="A doctor shaking hands with a patient&#10;&#10;Description automatically generated">
            <a:extLst>
              <a:ext uri="{FF2B5EF4-FFF2-40B4-BE49-F238E27FC236}">
                <a16:creationId xmlns:a16="http://schemas.microsoft.com/office/drawing/2014/main" id="{06223495-B1AA-6AA1-B7C9-9B0F77E086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02250" y="2120709"/>
            <a:ext cx="7984456" cy="746026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1197648"/>
            <a:chOff x="0" y="0"/>
            <a:chExt cx="5963830" cy="390560"/>
          </a:xfrm>
        </p:grpSpPr>
        <p:sp>
          <p:nvSpPr>
            <p:cNvPr id="5" name="Freeform 5"/>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3" name="Rectangle 2">
            <a:extLst>
              <a:ext uri="{FF2B5EF4-FFF2-40B4-BE49-F238E27FC236}">
                <a16:creationId xmlns:a16="http://schemas.microsoft.com/office/drawing/2014/main" id="{D75B272F-FB7D-9A76-DAC0-6180D787B2AF}"/>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2357B6F0-548E-5704-223D-09992DD4837C}"/>
              </a:ext>
            </a:extLst>
          </p:cNvPr>
          <p:cNvSpPr txBox="1"/>
          <p:nvPr/>
        </p:nvSpPr>
        <p:spPr>
          <a:xfrm>
            <a:off x="1035325" y="3941207"/>
            <a:ext cx="8718275" cy="4555093"/>
          </a:xfrm>
          <a:prstGeom prst="rect">
            <a:avLst/>
          </a:prstGeom>
        </p:spPr>
        <p:txBody>
          <a:bodyPr wrap="square" lIns="0" tIns="0" rIns="0" bIns="0" rtlCol="0" anchor="t">
            <a:spAutoFit/>
          </a:bodyPr>
          <a:lstStyle/>
          <a:p>
            <a:pPr>
              <a:lnSpc>
                <a:spcPct val="200000"/>
              </a:lnSpc>
            </a:pPr>
            <a:r>
              <a:rPr lang="en-US" sz="2200" b="1" dirty="0"/>
              <a:t>National Suicide and Crisis Lifeline</a:t>
            </a:r>
          </a:p>
          <a:p>
            <a:pPr marL="561337" lvl="1" indent="-280669">
              <a:buFont typeface="Arial"/>
              <a:buChar char="•"/>
            </a:pPr>
            <a:r>
              <a:rPr lang="en-US" dirty="0">
                <a:solidFill>
                  <a:srgbClr val="000000"/>
                </a:solidFill>
              </a:rPr>
              <a:t>The 988 Lifeline provides 24/7, free and confidential support for people in distress, prevention and crisis resources for you or your loved ones, and best practices for professionals in the United States.</a:t>
            </a:r>
          </a:p>
          <a:p>
            <a:pPr marL="1080768" lvl="2" indent="-342900">
              <a:lnSpc>
                <a:spcPct val="150000"/>
              </a:lnSpc>
              <a:buFont typeface="Courier New" panose="02070309020205020404" pitchFamily="49" charset="0"/>
              <a:buChar char="o"/>
            </a:pPr>
            <a:r>
              <a:rPr lang="en-US" sz="2000" b="1" dirty="0">
                <a:solidFill>
                  <a:srgbClr val="0000FF"/>
                </a:solidFill>
                <a:hlinkClick r:id="rId4">
                  <a:extLst>
                    <a:ext uri="{A12FA001-AC4F-418D-AE19-62706E023703}">
                      <ahyp:hlinkClr xmlns:ahyp="http://schemas.microsoft.com/office/drawing/2018/hyperlinkcolor" val="tx"/>
                    </a:ext>
                  </a:extLst>
                </a:hlinkClick>
              </a:rPr>
              <a:t>Phone# 988</a:t>
            </a:r>
            <a:endParaRPr lang="en-US" sz="2000" b="1" dirty="0">
              <a:solidFill>
                <a:srgbClr val="0000FF"/>
              </a:solidFill>
            </a:endParaRPr>
          </a:p>
          <a:p>
            <a:pPr marL="1080768" lvl="2" indent="-342900">
              <a:buFont typeface="Courier New" panose="02070309020205020404" pitchFamily="49" charset="0"/>
              <a:buChar char="o"/>
            </a:pPr>
            <a:r>
              <a:rPr lang="en-US" sz="2000" b="1" dirty="0">
                <a:solidFill>
                  <a:srgbClr val="0000FF"/>
                </a:solidFill>
                <a:hlinkClick r:id="rId5">
                  <a:extLst>
                    <a:ext uri="{A12FA001-AC4F-418D-AE19-62706E023703}">
                      <ahyp:hlinkClr xmlns:ahyp="http://schemas.microsoft.com/office/drawing/2018/hyperlinkcolor" val="tx"/>
                    </a:ext>
                  </a:extLst>
                </a:hlinkClick>
              </a:rPr>
              <a:t>Chat online</a:t>
            </a:r>
            <a:endParaRPr lang="en-US" sz="2000" b="1" dirty="0">
              <a:solidFill>
                <a:srgbClr val="0000FF"/>
              </a:solidFill>
            </a:endParaRPr>
          </a:p>
          <a:p>
            <a:pPr>
              <a:lnSpc>
                <a:spcPct val="200000"/>
              </a:lnSpc>
            </a:pPr>
            <a:r>
              <a:rPr lang="en-US" sz="2200" b="1" dirty="0"/>
              <a:t>Substance Abuse and Mental Health Services</a:t>
            </a:r>
          </a:p>
          <a:p>
            <a:pPr marL="561337" lvl="1" indent="-280669">
              <a:buFont typeface="Arial"/>
              <a:buChar char="•"/>
            </a:pPr>
            <a:r>
              <a:rPr lang="en-US" dirty="0">
                <a:solidFill>
                  <a:srgbClr val="000000"/>
                </a:solidFill>
              </a:rPr>
              <a:t>SAMHSA’s National Helpline is a free, confidential, 24/7, 365-day-a-year treatment referral and information service for individuals and families facing mental and/or substance use disorders.</a:t>
            </a:r>
          </a:p>
          <a:p>
            <a:pPr marL="1080768" lvl="2" indent="-342900">
              <a:lnSpc>
                <a:spcPct val="150000"/>
              </a:lnSpc>
              <a:buFont typeface="Courier New" panose="02070309020205020404" pitchFamily="49" charset="0"/>
              <a:buChar char="o"/>
            </a:pPr>
            <a:r>
              <a:rPr lang="en-US" sz="2000" b="1" dirty="0">
                <a:solidFill>
                  <a:srgbClr val="0000FF"/>
                </a:solidFill>
                <a:hlinkClick r:id="rId6">
                  <a:extLst>
                    <a:ext uri="{A12FA001-AC4F-418D-AE19-62706E023703}">
                      <ahyp:hlinkClr xmlns:ahyp="http://schemas.microsoft.com/office/drawing/2018/hyperlinkcolor" val="tx"/>
                    </a:ext>
                  </a:extLst>
                </a:hlinkClick>
              </a:rPr>
              <a:t>Phone# (800) 662-4357</a:t>
            </a:r>
            <a:endParaRPr lang="en-US" sz="2000" b="1" dirty="0">
              <a:solidFill>
                <a:srgbClr val="0000FF"/>
              </a:solidFill>
            </a:endParaRPr>
          </a:p>
          <a:p>
            <a:pPr marL="1080768" lvl="2" indent="-342900">
              <a:buFont typeface="Courier New" panose="02070309020205020404" pitchFamily="49" charset="0"/>
              <a:buChar char="o"/>
            </a:pPr>
            <a:r>
              <a:rPr lang="en-US" sz="2000" b="1" dirty="0">
                <a:solidFill>
                  <a:srgbClr val="0000FF"/>
                </a:solidFill>
                <a:hlinkClick r:id="rId7">
                  <a:extLst>
                    <a:ext uri="{A12FA001-AC4F-418D-AE19-62706E023703}">
                      <ahyp:hlinkClr xmlns:ahyp="http://schemas.microsoft.com/office/drawing/2018/hyperlinkcolor" val="tx"/>
                    </a:ext>
                  </a:extLst>
                </a:hlinkClick>
              </a:rPr>
              <a:t>Chat online</a:t>
            </a:r>
            <a:endParaRPr lang="en-US" sz="2000" b="1" dirty="0">
              <a:solidFill>
                <a:srgbClr val="0000FF"/>
              </a:solidFill>
            </a:endParaRPr>
          </a:p>
        </p:txBody>
      </p:sp>
      <p:sp>
        <p:nvSpPr>
          <p:cNvPr id="10" name="TextBox 13">
            <a:extLst>
              <a:ext uri="{FF2B5EF4-FFF2-40B4-BE49-F238E27FC236}">
                <a16:creationId xmlns:a16="http://schemas.microsoft.com/office/drawing/2014/main" id="{B013A4A8-3564-DB33-617C-1AAC7741CC72}"/>
              </a:ext>
            </a:extLst>
          </p:cNvPr>
          <p:cNvSpPr txBox="1"/>
          <p:nvPr/>
        </p:nvSpPr>
        <p:spPr>
          <a:xfrm>
            <a:off x="730526" y="2476500"/>
            <a:ext cx="8489674" cy="800219"/>
          </a:xfrm>
          <a:prstGeom prst="rect">
            <a:avLst/>
          </a:prstGeom>
        </p:spPr>
        <p:txBody>
          <a:bodyPr wrap="square" lIns="0" tIns="0" rIns="0" bIns="0" rtlCol="0" anchor="t">
            <a:spAutoFit/>
          </a:bodyPr>
          <a:lstStyle/>
          <a:p>
            <a:r>
              <a:rPr lang="en-US" sz="2600" b="1" dirty="0">
                <a:solidFill>
                  <a:srgbClr val="004A91"/>
                </a:solidFill>
                <a:latin typeface="+mj-lt"/>
              </a:rPr>
              <a:t>Feeling overwhelmed, anxious, or in emotional crisis and need to talk to someone?</a:t>
            </a:r>
          </a:p>
        </p:txBody>
      </p:sp>
      <p:sp>
        <p:nvSpPr>
          <p:cNvPr id="12" name="TextBox 19">
            <a:extLst>
              <a:ext uri="{FF2B5EF4-FFF2-40B4-BE49-F238E27FC236}">
                <a16:creationId xmlns:a16="http://schemas.microsoft.com/office/drawing/2014/main" id="{01D4B783-22F5-8808-01B2-24030F3BD82D}"/>
              </a:ext>
            </a:extLst>
          </p:cNvPr>
          <p:cNvSpPr txBox="1"/>
          <p:nvPr/>
        </p:nvSpPr>
        <p:spPr>
          <a:xfrm>
            <a:off x="730526" y="3463647"/>
            <a:ext cx="8184874" cy="369332"/>
          </a:xfrm>
          <a:prstGeom prst="rect">
            <a:avLst/>
          </a:prstGeom>
        </p:spPr>
        <p:txBody>
          <a:bodyPr wrap="square" lIns="0" tIns="0" rIns="0" bIns="0" rtlCol="0" anchor="t">
            <a:spAutoFit/>
          </a:bodyPr>
          <a:lstStyle/>
          <a:p>
            <a:r>
              <a:rPr lang="en-US" sz="2400" dirty="0"/>
              <a:t>Call your healthcare provider or access the following:</a:t>
            </a:r>
          </a:p>
        </p:txBody>
      </p:sp>
      <p:sp>
        <p:nvSpPr>
          <p:cNvPr id="9" name="Rectangle 8">
            <a:extLst>
              <a:ext uri="{FF2B5EF4-FFF2-40B4-BE49-F238E27FC236}">
                <a16:creationId xmlns:a16="http://schemas.microsoft.com/office/drawing/2014/main" id="{AFA00C73-3600-15A0-719E-8745D6596E36}"/>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3730204" y="1333500"/>
            <a:ext cx="10827591" cy="602729"/>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AVAILABLE RESOURCES AND HOTLINES</a:t>
            </a:r>
          </a:p>
        </p:txBody>
      </p:sp>
      <p:sp>
        <p:nvSpPr>
          <p:cNvPr id="18" name="TextBox 17">
            <a:extLst>
              <a:ext uri="{FF2B5EF4-FFF2-40B4-BE49-F238E27FC236}">
                <a16:creationId xmlns:a16="http://schemas.microsoft.com/office/drawing/2014/main" id="{BFA1C510-E378-84A7-CB09-705187B654CB}"/>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17</a:t>
            </a:fld>
            <a:endParaRPr lang="en-US" sz="2400" dirty="0">
              <a:solidFill>
                <a:schemeClr val="bg1"/>
              </a:solidFill>
            </a:endParaRPr>
          </a:p>
        </p:txBody>
      </p:sp>
      <p:pic>
        <p:nvPicPr>
          <p:cNvPr id="11" name="Picture 10" descr="A group of women hugging&#10;&#10;Description automatically generated">
            <a:extLst>
              <a:ext uri="{FF2B5EF4-FFF2-40B4-BE49-F238E27FC236}">
                <a16:creationId xmlns:a16="http://schemas.microsoft.com/office/drawing/2014/main" id="{D3D25237-74A6-C1E8-8EDC-B972E3C7CDA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54"/>
          <a:stretch/>
        </p:blipFill>
        <p:spPr>
          <a:xfrm>
            <a:off x="10302248" y="2120418"/>
            <a:ext cx="7985753" cy="7477765"/>
          </a:xfrm>
          <a:prstGeom prst="rect">
            <a:avLst/>
          </a:prstGeom>
        </p:spPr>
      </p:pic>
    </p:spTree>
    <p:extLst>
      <p:ext uri="{BB962C8B-B14F-4D97-AF65-F5344CB8AC3E}">
        <p14:creationId xmlns:p14="http://schemas.microsoft.com/office/powerpoint/2010/main" val="954807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1197648"/>
            <a:chOff x="0" y="0"/>
            <a:chExt cx="5963830" cy="390560"/>
          </a:xfrm>
        </p:grpSpPr>
        <p:sp>
          <p:nvSpPr>
            <p:cNvPr id="5" name="Freeform 5"/>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3" name="Rectangle 2">
            <a:extLst>
              <a:ext uri="{FF2B5EF4-FFF2-40B4-BE49-F238E27FC236}">
                <a16:creationId xmlns:a16="http://schemas.microsoft.com/office/drawing/2014/main" id="{D75B272F-FB7D-9A76-DAC0-6180D787B2AF}"/>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2357B6F0-548E-5704-223D-09992DD4837C}"/>
              </a:ext>
            </a:extLst>
          </p:cNvPr>
          <p:cNvSpPr txBox="1"/>
          <p:nvPr/>
        </p:nvSpPr>
        <p:spPr>
          <a:xfrm>
            <a:off x="1035325" y="4275295"/>
            <a:ext cx="8718275" cy="4401205"/>
          </a:xfrm>
          <a:prstGeom prst="rect">
            <a:avLst/>
          </a:prstGeom>
        </p:spPr>
        <p:txBody>
          <a:bodyPr wrap="square" lIns="0" tIns="0" rIns="0" bIns="0" rtlCol="0" anchor="t">
            <a:spAutoFit/>
          </a:bodyPr>
          <a:lstStyle/>
          <a:p>
            <a:pPr>
              <a:lnSpc>
                <a:spcPct val="200000"/>
              </a:lnSpc>
            </a:pPr>
            <a:r>
              <a:rPr lang="en-US" sz="2200" b="1" dirty="0"/>
              <a:t>Find the Right Care</a:t>
            </a:r>
          </a:p>
          <a:p>
            <a:pPr marL="561337" lvl="1" indent="-280669">
              <a:buFont typeface="Arial"/>
              <a:buChar char="•"/>
            </a:pPr>
            <a:r>
              <a:rPr lang="en-US" dirty="0">
                <a:solidFill>
                  <a:srgbClr val="000000"/>
                </a:solidFill>
              </a:rPr>
              <a:t>With so many choices for healthcare, it is important to understand the options for getting the right care at the right time and at the right price.</a:t>
            </a:r>
          </a:p>
          <a:p>
            <a:pPr marL="280668" lvl="1"/>
            <a:endParaRPr lang="en-US" dirty="0">
              <a:solidFill>
                <a:srgbClr val="000000"/>
              </a:solidFill>
            </a:endParaRPr>
          </a:p>
          <a:p>
            <a:pPr marL="561337" lvl="1" indent="-280669">
              <a:buFont typeface="Arial"/>
              <a:buChar char="•"/>
            </a:pPr>
            <a:r>
              <a:rPr lang="en-US" sz="1800" b="0" i="0" dirty="0">
                <a:solidFill>
                  <a:srgbClr val="000000"/>
                </a:solidFill>
                <a:effectLst/>
              </a:rPr>
              <a:t>Use </a:t>
            </a:r>
            <a:r>
              <a:rPr lang="en-US" sz="1800" dirty="0">
                <a:solidFill>
                  <a:srgbClr val="000000"/>
                </a:solidFill>
              </a:rPr>
              <a:t>the </a:t>
            </a:r>
            <a:r>
              <a:rPr lang="en-US" sz="1800" b="0" i="0" dirty="0">
                <a:solidFill>
                  <a:srgbClr val="0000FF"/>
                </a:solidFill>
                <a:effectLst/>
                <a:hlinkClick r:id="rId4"/>
              </a:rPr>
              <a:t>Find the Right Care</a:t>
            </a:r>
            <a:r>
              <a:rPr lang="en-US" sz="1800" b="0" i="0" dirty="0">
                <a:solidFill>
                  <a:srgbClr val="0000FF"/>
                </a:solidFill>
                <a:effectLst/>
              </a:rPr>
              <a:t> </a:t>
            </a:r>
            <a:r>
              <a:rPr lang="en-US" sz="1800" b="0" i="0" dirty="0">
                <a:solidFill>
                  <a:srgbClr val="000000"/>
                </a:solidFill>
                <a:effectLst/>
              </a:rPr>
              <a:t>website to gain a better understanding of when to go to a family doctor, retail clinic, urgent care, or the emergency room, or utilize telehealth. </a:t>
            </a:r>
            <a:endParaRPr lang="en-US" dirty="0">
              <a:solidFill>
                <a:srgbClr val="000000"/>
              </a:solidFill>
            </a:endParaRPr>
          </a:p>
          <a:p>
            <a:pPr>
              <a:lnSpc>
                <a:spcPct val="200000"/>
              </a:lnSpc>
            </a:pPr>
            <a:r>
              <a:rPr lang="en-US" sz="2200" b="1" dirty="0"/>
              <a:t>Leapfrog</a:t>
            </a:r>
          </a:p>
          <a:p>
            <a:pPr marL="561337" lvl="1" indent="-280669">
              <a:buFont typeface="Arial"/>
              <a:buChar char="•"/>
            </a:pPr>
            <a:r>
              <a:rPr lang="en-US" dirty="0">
                <a:solidFill>
                  <a:srgbClr val="000000"/>
                </a:solidFill>
              </a:rPr>
              <a:t>The Leapfrog Safety Grade informs healthcare consumers on the safety of hospitals and ambulatory surgery centers (ASC) and how well they prevent medical errors, accidents, injuries, and infections.</a:t>
            </a:r>
          </a:p>
          <a:p>
            <a:pPr marL="561337" lvl="1" indent="-280669">
              <a:buFont typeface="Arial"/>
              <a:buChar char="•"/>
            </a:pPr>
            <a:endParaRPr lang="en-US" dirty="0">
              <a:solidFill>
                <a:srgbClr val="000000"/>
              </a:solidFill>
            </a:endParaRPr>
          </a:p>
          <a:p>
            <a:pPr marL="561337" lvl="1" indent="-280669">
              <a:buFont typeface="Arial"/>
              <a:buChar char="•"/>
            </a:pPr>
            <a:r>
              <a:rPr lang="en-US" sz="1800" dirty="0">
                <a:cs typeface="Hind" panose="02000000000000000000" pitchFamily="2" charset="0"/>
                <a:hlinkClick r:id="rId5"/>
              </a:rPr>
              <a:t>Search the Safety Grade</a:t>
            </a:r>
            <a:r>
              <a:rPr lang="en-US" sz="1800" dirty="0">
                <a:cs typeface="Hind" panose="02000000000000000000" pitchFamily="2" charset="0"/>
              </a:rPr>
              <a:t> to decide which hospital is right for you.</a:t>
            </a:r>
          </a:p>
          <a:p>
            <a:pPr marL="561337" lvl="1" indent="-280669">
              <a:buFont typeface="Arial"/>
              <a:buChar char="•"/>
            </a:pPr>
            <a:endParaRPr lang="en-US" dirty="0">
              <a:solidFill>
                <a:srgbClr val="000000"/>
              </a:solidFill>
            </a:endParaRPr>
          </a:p>
        </p:txBody>
      </p:sp>
      <p:sp>
        <p:nvSpPr>
          <p:cNvPr id="10" name="TextBox 13">
            <a:extLst>
              <a:ext uri="{FF2B5EF4-FFF2-40B4-BE49-F238E27FC236}">
                <a16:creationId xmlns:a16="http://schemas.microsoft.com/office/drawing/2014/main" id="{B013A4A8-3564-DB33-617C-1AAC7741CC72}"/>
              </a:ext>
            </a:extLst>
          </p:cNvPr>
          <p:cNvSpPr txBox="1"/>
          <p:nvPr/>
        </p:nvSpPr>
        <p:spPr>
          <a:xfrm>
            <a:off x="730526" y="2476500"/>
            <a:ext cx="8489674" cy="800219"/>
          </a:xfrm>
          <a:prstGeom prst="rect">
            <a:avLst/>
          </a:prstGeom>
        </p:spPr>
        <p:txBody>
          <a:bodyPr wrap="square" lIns="0" tIns="0" rIns="0" bIns="0" rtlCol="0" anchor="t">
            <a:spAutoFit/>
          </a:bodyPr>
          <a:lstStyle/>
          <a:p>
            <a:r>
              <a:rPr lang="en-US" sz="2600" b="1" dirty="0">
                <a:solidFill>
                  <a:srgbClr val="004A91"/>
                </a:solidFill>
              </a:rPr>
              <a:t>There’s never a good time for you, a family member, or friend to become ill or injured.</a:t>
            </a:r>
          </a:p>
        </p:txBody>
      </p:sp>
      <p:sp>
        <p:nvSpPr>
          <p:cNvPr id="12" name="TextBox 19">
            <a:extLst>
              <a:ext uri="{FF2B5EF4-FFF2-40B4-BE49-F238E27FC236}">
                <a16:creationId xmlns:a16="http://schemas.microsoft.com/office/drawing/2014/main" id="{01D4B783-22F5-8808-01B2-24030F3BD82D}"/>
              </a:ext>
            </a:extLst>
          </p:cNvPr>
          <p:cNvSpPr txBox="1"/>
          <p:nvPr/>
        </p:nvSpPr>
        <p:spPr>
          <a:xfrm>
            <a:off x="730526" y="3507342"/>
            <a:ext cx="8184874" cy="738664"/>
          </a:xfrm>
          <a:prstGeom prst="rect">
            <a:avLst/>
          </a:prstGeom>
        </p:spPr>
        <p:txBody>
          <a:bodyPr wrap="square" lIns="0" tIns="0" rIns="0" bIns="0" rtlCol="0" anchor="t">
            <a:spAutoFit/>
          </a:bodyPr>
          <a:lstStyle/>
          <a:p>
            <a:r>
              <a:rPr lang="en-US" sz="2400" dirty="0"/>
              <a:t>Understand your healthcare care options so recovery can be quick, and you can get back to life:</a:t>
            </a:r>
          </a:p>
        </p:txBody>
      </p:sp>
      <p:sp>
        <p:nvSpPr>
          <p:cNvPr id="9" name="Rectangle 8">
            <a:extLst>
              <a:ext uri="{FF2B5EF4-FFF2-40B4-BE49-F238E27FC236}">
                <a16:creationId xmlns:a16="http://schemas.microsoft.com/office/drawing/2014/main" id="{AFA00C73-3600-15A0-719E-8745D6596E36}"/>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3730204" y="1333500"/>
            <a:ext cx="10827591" cy="602729"/>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AVAILABLE RESOURCES AND HOTLINES</a:t>
            </a:r>
          </a:p>
        </p:txBody>
      </p:sp>
      <p:sp>
        <p:nvSpPr>
          <p:cNvPr id="14" name="TextBox 13">
            <a:extLst>
              <a:ext uri="{FF2B5EF4-FFF2-40B4-BE49-F238E27FC236}">
                <a16:creationId xmlns:a16="http://schemas.microsoft.com/office/drawing/2014/main" id="{E77B2FEE-6D25-410E-AE5E-2991C8466059}"/>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18</a:t>
            </a:fld>
            <a:endParaRPr lang="en-US" sz="2400" dirty="0">
              <a:solidFill>
                <a:schemeClr val="bg1"/>
              </a:solidFill>
            </a:endParaRPr>
          </a:p>
        </p:txBody>
      </p:sp>
      <p:pic>
        <p:nvPicPr>
          <p:cNvPr id="15" name="Picture 14" descr="A person using a computer and a phone&#10;&#10;Description automatically generated">
            <a:extLst>
              <a:ext uri="{FF2B5EF4-FFF2-40B4-BE49-F238E27FC236}">
                <a16:creationId xmlns:a16="http://schemas.microsoft.com/office/drawing/2014/main" id="{94289B46-E811-B7C7-F0BE-F6A593EA75A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00960" y="2122076"/>
            <a:ext cx="7985746" cy="7449707"/>
          </a:xfrm>
          <a:prstGeom prst="rect">
            <a:avLst/>
          </a:prstGeom>
        </p:spPr>
      </p:pic>
    </p:spTree>
    <p:extLst>
      <p:ext uri="{BB962C8B-B14F-4D97-AF65-F5344CB8AC3E}">
        <p14:creationId xmlns:p14="http://schemas.microsoft.com/office/powerpoint/2010/main" val="4159653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DDBCB4-2A81-A093-122A-28512AFAF06E}"/>
              </a:ext>
            </a:extLst>
          </p:cNvPr>
          <p:cNvSpPr/>
          <p:nvPr/>
        </p:nvSpPr>
        <p:spPr>
          <a:xfrm>
            <a:off x="0" y="1231566"/>
            <a:ext cx="18284686" cy="837413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A group of people around a table&#10;&#10;Description automatically generated">
            <a:extLst>
              <a:ext uri="{FF2B5EF4-FFF2-40B4-BE49-F238E27FC236}">
                <a16:creationId xmlns:a16="http://schemas.microsoft.com/office/drawing/2014/main" id="{5B45CBBA-8A49-4B39-8F84-66ECD81B2965}"/>
              </a:ext>
            </a:extLst>
          </p:cNvPr>
          <p:cNvPicPr>
            <a:picLocks noChangeAspect="1"/>
          </p:cNvPicPr>
          <p:nvPr/>
        </p:nvPicPr>
        <p:blipFill rotWithShape="1">
          <a:blip r:embed="rId3" cstate="screen">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23191" y="2122076"/>
            <a:ext cx="18288000" cy="7483627"/>
          </a:xfrm>
          <a:prstGeom prst="rect">
            <a:avLst/>
          </a:prstGeom>
        </p:spPr>
      </p:pic>
      <p:grpSp>
        <p:nvGrpSpPr>
          <p:cNvPr id="4" name="Group 4"/>
          <p:cNvGrpSpPr/>
          <p:nvPr/>
        </p:nvGrpSpPr>
        <p:grpSpPr>
          <a:xfrm>
            <a:off x="6626" y="2095500"/>
            <a:ext cx="18284685" cy="7505395"/>
            <a:chOff x="0" y="0"/>
            <a:chExt cx="2195197" cy="1148948"/>
          </a:xfrm>
        </p:grpSpPr>
        <p:sp>
          <p:nvSpPr>
            <p:cNvPr id="5" name="Freeform 5"/>
            <p:cNvSpPr/>
            <p:nvPr/>
          </p:nvSpPr>
          <p:spPr>
            <a:xfrm>
              <a:off x="0" y="0"/>
              <a:ext cx="2195197" cy="1148948"/>
            </a:xfrm>
            <a:custGeom>
              <a:avLst/>
              <a:gdLst/>
              <a:ahLst/>
              <a:cxnLst/>
              <a:rect l="l" t="t" r="r" b="b"/>
              <a:pathLst>
                <a:path w="2195197" h="1148948">
                  <a:moveTo>
                    <a:pt x="0" y="0"/>
                  </a:moveTo>
                  <a:lnTo>
                    <a:pt x="2195197" y="0"/>
                  </a:lnTo>
                  <a:lnTo>
                    <a:pt x="2195197" y="1148948"/>
                  </a:lnTo>
                  <a:lnTo>
                    <a:pt x="0" y="1148948"/>
                  </a:lnTo>
                  <a:close/>
                </a:path>
              </a:pathLst>
            </a:custGeom>
            <a:solidFill>
              <a:srgbClr val="404042">
                <a:alpha val="40784"/>
              </a:srgbClr>
            </a:solidFill>
          </p:spPr>
        </p:sp>
      </p:grpSp>
      <p:sp>
        <p:nvSpPr>
          <p:cNvPr id="12" name="Rectangle 11">
            <a:extLst>
              <a:ext uri="{FF2B5EF4-FFF2-40B4-BE49-F238E27FC236}">
                <a16:creationId xmlns:a16="http://schemas.microsoft.com/office/drawing/2014/main" id="{2654D746-B90E-86FE-F5DD-E271D5E58014}"/>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
          <p:cNvGrpSpPr/>
          <p:nvPr/>
        </p:nvGrpSpPr>
        <p:grpSpPr>
          <a:xfrm>
            <a:off x="0" y="0"/>
            <a:ext cx="18288000" cy="1197648"/>
            <a:chOff x="0" y="0"/>
            <a:chExt cx="5963830" cy="390560"/>
          </a:xfrm>
        </p:grpSpPr>
        <p:sp>
          <p:nvSpPr>
            <p:cNvPr id="8" name="Freeform 8"/>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9"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13" name="TextBox 10">
            <a:extLst>
              <a:ext uri="{FF2B5EF4-FFF2-40B4-BE49-F238E27FC236}">
                <a16:creationId xmlns:a16="http://schemas.microsoft.com/office/drawing/2014/main" id="{744C57AE-6D34-020D-836C-A796B04696D1}"/>
              </a:ext>
            </a:extLst>
          </p:cNvPr>
          <p:cNvSpPr txBox="1"/>
          <p:nvPr/>
        </p:nvSpPr>
        <p:spPr>
          <a:xfrm>
            <a:off x="-2" y="1362071"/>
            <a:ext cx="18288002" cy="573234"/>
          </a:xfrm>
          <a:prstGeom prst="rect">
            <a:avLst/>
          </a:prstGeom>
        </p:spPr>
        <p:txBody>
          <a:bodyPr wrap="square" lIns="0" tIns="0" rIns="0" bIns="0" rtlCol="0" anchor="t">
            <a:spAutoFit/>
          </a:bodyPr>
          <a:lstStyle/>
          <a:p>
            <a:pPr algn="ctr">
              <a:lnSpc>
                <a:spcPts val="5040"/>
              </a:lnSpc>
            </a:pPr>
            <a:r>
              <a:rPr lang="en-US" sz="3600" dirty="0">
                <a:solidFill>
                  <a:srgbClr val="FFFFFF"/>
                </a:solidFill>
                <a:latin typeface="Barlow Medium Bold"/>
              </a:rPr>
              <a:t>ADDITIONAL RESOURCES</a:t>
            </a:r>
          </a:p>
        </p:txBody>
      </p:sp>
      <p:sp>
        <p:nvSpPr>
          <p:cNvPr id="6" name="Rectangle 5">
            <a:extLst>
              <a:ext uri="{FF2B5EF4-FFF2-40B4-BE49-F238E27FC236}">
                <a16:creationId xmlns:a16="http://schemas.microsoft.com/office/drawing/2014/main" id="{0471F041-A5DA-0116-9018-BFC22B5084E5}"/>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3B311649-D04B-9C21-FE0A-AE283BFAEA8A}"/>
              </a:ext>
            </a:extLst>
          </p:cNvPr>
          <p:cNvSpPr txBox="1"/>
          <p:nvPr/>
        </p:nvSpPr>
        <p:spPr>
          <a:xfrm>
            <a:off x="3046343" y="3197318"/>
            <a:ext cx="12192000" cy="5724644"/>
          </a:xfrm>
          <a:prstGeom prst="rect">
            <a:avLst/>
          </a:prstGeom>
        </p:spPr>
        <p:txBody>
          <a:bodyPr wrap="square" lIns="0" tIns="0" rIns="0" bIns="0" rtlCol="0" anchor="t">
            <a:spAutoFit/>
          </a:bodyPr>
          <a:lstStyle/>
          <a:p>
            <a:pPr>
              <a:lnSpc>
                <a:spcPct val="150000"/>
              </a:lnSpc>
            </a:pPr>
            <a:r>
              <a:rPr lang="en-US" sz="3000" b="1" dirty="0">
                <a:solidFill>
                  <a:schemeClr val="bg1"/>
                </a:solidFill>
              </a:rPr>
              <a:t>FIND HELP</a:t>
            </a:r>
          </a:p>
          <a:p>
            <a:pPr marL="800100" lvl="1" indent="-342900">
              <a:buFont typeface="Arial" panose="020B0604020202020204" pitchFamily="34" charset="0"/>
              <a:buChar char="•"/>
            </a:pPr>
            <a:r>
              <a:rPr lang="en-US" sz="2600" dirty="0">
                <a:solidFill>
                  <a:schemeClr val="bg1"/>
                </a:solidFill>
              </a:rPr>
              <a:t>Search and connect to support. Find financial assistance, food pantries, medical care, and other free or reduced-cost help.</a:t>
            </a:r>
          </a:p>
          <a:p>
            <a:pPr lvl="1"/>
            <a:endParaRPr lang="en-US" sz="2600" dirty="0">
              <a:solidFill>
                <a:schemeClr val="bg1"/>
              </a:solidFill>
            </a:endParaRPr>
          </a:p>
          <a:p>
            <a:pPr marL="800100" lvl="1" indent="-342900">
              <a:buFont typeface="Arial" panose="020B0604020202020204" pitchFamily="34" charset="0"/>
              <a:buChar char="•"/>
            </a:pPr>
            <a:r>
              <a:rPr lang="en-US" sz="2600" dirty="0">
                <a:solidFill>
                  <a:schemeClr val="bg1"/>
                </a:solidFill>
                <a:hlinkClick r:id="rId6">
                  <a:extLst>
                    <a:ext uri="{A12FA001-AC4F-418D-AE19-62706E023703}">
                      <ahyp:hlinkClr xmlns:ahyp="http://schemas.microsoft.com/office/drawing/2018/hyperlinkcolor" val="tx"/>
                    </a:ext>
                  </a:extLst>
                </a:hlinkClick>
              </a:rPr>
              <a:t>https://www.findhelp.org/</a:t>
            </a:r>
            <a:endParaRPr lang="en-US" sz="2600" dirty="0">
              <a:solidFill>
                <a:schemeClr val="bg1"/>
              </a:solidFill>
            </a:endParaRPr>
          </a:p>
          <a:p>
            <a:endParaRPr lang="en-US" sz="2400" dirty="0">
              <a:solidFill>
                <a:schemeClr val="bg1"/>
              </a:solidFill>
            </a:endParaRPr>
          </a:p>
          <a:p>
            <a:pPr>
              <a:lnSpc>
                <a:spcPct val="150000"/>
              </a:lnSpc>
            </a:pPr>
            <a:r>
              <a:rPr lang="en-US" sz="3000" b="1" dirty="0">
                <a:solidFill>
                  <a:schemeClr val="bg1"/>
                </a:solidFill>
              </a:rPr>
              <a:t>Centers for Medicare and Medicaid Services Innovation Center</a:t>
            </a:r>
          </a:p>
          <a:p>
            <a:pPr marL="800100" lvl="1" indent="-342900">
              <a:buFont typeface="Arial" panose="020B0604020202020204" pitchFamily="34" charset="0"/>
              <a:buChar char="•"/>
            </a:pPr>
            <a:r>
              <a:rPr lang="en-US" sz="2600" dirty="0">
                <a:solidFill>
                  <a:schemeClr val="bg1"/>
                </a:solidFill>
              </a:rPr>
              <a:t>The Innovation Center is focused on testing new payment and service delivery models, evaluating results and advancing best practices, and engaging a broad range of stakeholders to develop additional models for testing.</a:t>
            </a:r>
          </a:p>
          <a:p>
            <a:pPr lvl="1"/>
            <a:endParaRPr lang="en-US" sz="2600" dirty="0">
              <a:solidFill>
                <a:schemeClr val="bg1"/>
              </a:solidFill>
            </a:endParaRPr>
          </a:p>
          <a:p>
            <a:pPr marL="800100" lvl="1" indent="-342900">
              <a:buFont typeface="Arial" panose="020B0604020202020204" pitchFamily="34" charset="0"/>
              <a:buChar char="•"/>
            </a:pPr>
            <a:r>
              <a:rPr lang="en-US" sz="2600" dirty="0">
                <a:solidFill>
                  <a:schemeClr val="bg1"/>
                </a:solidFill>
                <a:hlinkClick r:id="rId7">
                  <a:extLst>
                    <a:ext uri="{A12FA001-AC4F-418D-AE19-62706E023703}">
                      <ahyp:hlinkClr xmlns:ahyp="http://schemas.microsoft.com/office/drawing/2018/hyperlinkcolor" val="tx"/>
                    </a:ext>
                  </a:extLst>
                </a:hlinkClick>
              </a:rPr>
              <a:t>https://innovation.cms.gov/</a:t>
            </a:r>
            <a:endParaRPr lang="en-US" sz="2600" dirty="0">
              <a:solidFill>
                <a:schemeClr val="bg1"/>
              </a:solidFill>
            </a:endParaRPr>
          </a:p>
          <a:p>
            <a:endParaRPr lang="en-US" sz="2400" dirty="0">
              <a:solidFill>
                <a:schemeClr val="bg1"/>
              </a:solidFill>
            </a:endParaRPr>
          </a:p>
        </p:txBody>
      </p:sp>
      <p:sp>
        <p:nvSpPr>
          <p:cNvPr id="16" name="TextBox 15">
            <a:extLst>
              <a:ext uri="{FF2B5EF4-FFF2-40B4-BE49-F238E27FC236}">
                <a16:creationId xmlns:a16="http://schemas.microsoft.com/office/drawing/2014/main" id="{8C4DF331-5FD8-ABCD-DBFC-55C07C0419EF}"/>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19</a:t>
            </a:fld>
            <a:endParaRPr lang="en-US" sz="2400" dirty="0">
              <a:solidFill>
                <a:schemeClr val="bg1"/>
              </a:solidFill>
            </a:endParaRPr>
          </a:p>
        </p:txBody>
      </p:sp>
    </p:spTree>
    <p:extLst>
      <p:ext uri="{BB962C8B-B14F-4D97-AF65-F5344CB8AC3E}">
        <p14:creationId xmlns:p14="http://schemas.microsoft.com/office/powerpoint/2010/main" val="1721149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1217" r="2602" b="64204"/>
          <a:stretch/>
        </p:blipFill>
        <p:spPr>
          <a:xfrm rot="-10800000">
            <a:off x="-1295" y="2116458"/>
            <a:ext cx="18288000" cy="7595876"/>
          </a:xfrm>
          <a:prstGeom prst="rect">
            <a:avLst/>
          </a:prstGeom>
        </p:spPr>
      </p:pic>
      <p:pic>
        <p:nvPicPr>
          <p:cNvPr id="16" name="Picture 15" descr="A group of people in a kitchen&#10;&#10;Description automatically generated">
            <a:extLst>
              <a:ext uri="{FF2B5EF4-FFF2-40B4-BE49-F238E27FC236}">
                <a16:creationId xmlns:a16="http://schemas.microsoft.com/office/drawing/2014/main" id="{709391B2-B858-4CA2-6B9D-7E678F1D1E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02250" y="2054903"/>
            <a:ext cx="7984456" cy="7516882"/>
          </a:xfrm>
          <a:prstGeom prst="rect">
            <a:avLst/>
          </a:prstGeom>
        </p:spPr>
      </p:pic>
      <p:sp>
        <p:nvSpPr>
          <p:cNvPr id="14" name="Rectangle 13">
            <a:extLst>
              <a:ext uri="{FF2B5EF4-FFF2-40B4-BE49-F238E27FC236}">
                <a16:creationId xmlns:a16="http://schemas.microsoft.com/office/drawing/2014/main" id="{6106E175-DC70-149E-8765-8F5139E01C4A}"/>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5"/>
          <p:cNvGrpSpPr/>
          <p:nvPr/>
        </p:nvGrpSpPr>
        <p:grpSpPr>
          <a:xfrm>
            <a:off x="0" y="0"/>
            <a:ext cx="18288000" cy="1197648"/>
            <a:chOff x="0" y="0"/>
            <a:chExt cx="5963830" cy="390560"/>
          </a:xfrm>
        </p:grpSpPr>
        <p:sp>
          <p:nvSpPr>
            <p:cNvPr id="6" name="Freeform 6"/>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7"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8" name="TextBox 8"/>
          <p:cNvSpPr txBox="1"/>
          <p:nvPr/>
        </p:nvSpPr>
        <p:spPr>
          <a:xfrm>
            <a:off x="723900" y="2547921"/>
            <a:ext cx="16930456" cy="549638"/>
          </a:xfrm>
          <a:prstGeom prst="rect">
            <a:avLst/>
          </a:prstGeom>
        </p:spPr>
        <p:txBody>
          <a:bodyPr lIns="0" tIns="0" rIns="0" bIns="0" rtlCol="0" anchor="t">
            <a:spAutoFit/>
          </a:bodyPr>
          <a:lstStyle/>
          <a:p>
            <a:pPr>
              <a:lnSpc>
                <a:spcPts val="4786"/>
              </a:lnSpc>
            </a:pPr>
            <a:r>
              <a:rPr lang="en-US" sz="2600" b="1" dirty="0">
                <a:solidFill>
                  <a:srgbClr val="004A91"/>
                </a:solidFill>
              </a:rPr>
              <a:t>Control what you can, to get and stay healthy!</a:t>
            </a:r>
          </a:p>
        </p:txBody>
      </p:sp>
      <p:sp>
        <p:nvSpPr>
          <p:cNvPr id="9" name="TextBox 9"/>
          <p:cNvSpPr txBox="1"/>
          <p:nvPr/>
        </p:nvSpPr>
        <p:spPr>
          <a:xfrm>
            <a:off x="3730204" y="1333500"/>
            <a:ext cx="10827591" cy="613410"/>
          </a:xfrm>
          <a:prstGeom prst="rect">
            <a:avLst/>
          </a:prstGeom>
        </p:spPr>
        <p:txBody>
          <a:bodyPr lIns="0" tIns="0" rIns="0" bIns="0" rtlCol="0" anchor="t">
            <a:spAutoFit/>
          </a:bodyPr>
          <a:lstStyle/>
          <a:p>
            <a:pPr algn="ctr">
              <a:lnSpc>
                <a:spcPts val="5040"/>
              </a:lnSpc>
            </a:pPr>
            <a:r>
              <a:rPr lang="en-US" sz="3600" dirty="0">
                <a:solidFill>
                  <a:srgbClr val="FFFFFF"/>
                </a:solidFill>
                <a:latin typeface="+mj-lt"/>
                <a:cs typeface="Gill Sans" panose="020B0502020104020203" pitchFamily="34" charset="-79"/>
              </a:rPr>
              <a:t>YOUR HEALTH IS IN YOUR HANDS</a:t>
            </a:r>
          </a:p>
        </p:txBody>
      </p:sp>
      <p:sp>
        <p:nvSpPr>
          <p:cNvPr id="10" name="TextBox 10"/>
          <p:cNvSpPr txBox="1"/>
          <p:nvPr/>
        </p:nvSpPr>
        <p:spPr>
          <a:xfrm>
            <a:off x="723900" y="4195852"/>
            <a:ext cx="7384309" cy="1862048"/>
          </a:xfrm>
          <a:prstGeom prst="rect">
            <a:avLst/>
          </a:prstGeom>
        </p:spPr>
        <p:txBody>
          <a:bodyPr lIns="0" tIns="0" rIns="0" bIns="0" rtlCol="0" anchor="t">
            <a:spAutoFit/>
          </a:bodyPr>
          <a:lstStyle/>
          <a:p>
            <a:pPr marL="647695" lvl="1" indent="-323848">
              <a:spcAft>
                <a:spcPts val="1000"/>
              </a:spcAft>
              <a:buFont typeface="Arial"/>
              <a:buChar char="•"/>
            </a:pPr>
            <a:r>
              <a:rPr lang="en-US" sz="2400" dirty="0">
                <a:solidFill>
                  <a:srgbClr val="000000"/>
                </a:solidFill>
              </a:rPr>
              <a:t>Family and friends</a:t>
            </a:r>
          </a:p>
          <a:p>
            <a:pPr marL="647695" lvl="1" indent="-323848">
              <a:spcAft>
                <a:spcPts val="1000"/>
              </a:spcAft>
              <a:buFont typeface="Arial"/>
              <a:buChar char="•"/>
            </a:pPr>
            <a:r>
              <a:rPr lang="en-US" sz="2400" dirty="0">
                <a:solidFill>
                  <a:srgbClr val="000000"/>
                </a:solidFill>
              </a:rPr>
              <a:t>Hobbies, sports, and activities</a:t>
            </a:r>
          </a:p>
          <a:p>
            <a:pPr marL="647695" lvl="1" indent="-323848">
              <a:spcAft>
                <a:spcPts val="1000"/>
              </a:spcAft>
              <a:buFont typeface="Arial"/>
              <a:buChar char="•"/>
            </a:pPr>
            <a:r>
              <a:rPr lang="en-US" sz="2400" dirty="0">
                <a:solidFill>
                  <a:srgbClr val="000000"/>
                </a:solidFill>
              </a:rPr>
              <a:t>Relationships</a:t>
            </a:r>
          </a:p>
          <a:p>
            <a:pPr marL="647695" lvl="1" indent="-323848">
              <a:spcAft>
                <a:spcPts val="1000"/>
              </a:spcAft>
              <a:buFont typeface="Arial"/>
              <a:buChar char="•"/>
            </a:pPr>
            <a:r>
              <a:rPr lang="en-US" sz="2400" dirty="0">
                <a:solidFill>
                  <a:srgbClr val="000000"/>
                </a:solidFill>
              </a:rPr>
              <a:t>Rewarding work</a:t>
            </a:r>
          </a:p>
        </p:txBody>
      </p:sp>
      <p:sp>
        <p:nvSpPr>
          <p:cNvPr id="11" name="TextBox 11"/>
          <p:cNvSpPr txBox="1"/>
          <p:nvPr/>
        </p:nvSpPr>
        <p:spPr>
          <a:xfrm>
            <a:off x="723900" y="3261836"/>
            <a:ext cx="8815156" cy="738664"/>
          </a:xfrm>
          <a:prstGeom prst="rect">
            <a:avLst/>
          </a:prstGeom>
        </p:spPr>
        <p:txBody>
          <a:bodyPr lIns="0" tIns="0" rIns="0" bIns="0" rtlCol="0" anchor="t">
            <a:spAutoFit/>
          </a:bodyPr>
          <a:lstStyle/>
          <a:p>
            <a:r>
              <a:rPr lang="en-US" sz="2400" dirty="0">
                <a:solidFill>
                  <a:srgbClr val="000000"/>
                </a:solidFill>
              </a:rPr>
              <a:t>The healthier you are, the more time and energy you will have to enjoy a life full of:</a:t>
            </a:r>
          </a:p>
        </p:txBody>
      </p:sp>
      <p:sp>
        <p:nvSpPr>
          <p:cNvPr id="13" name="Rectangle 12">
            <a:extLst>
              <a:ext uri="{FF2B5EF4-FFF2-40B4-BE49-F238E27FC236}">
                <a16:creationId xmlns:a16="http://schemas.microsoft.com/office/drawing/2014/main" id="{5F060ED1-F743-A94B-5AFD-764952CB9225}"/>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BE4D7B9-A28A-D9B9-7C12-31A914D79F36}"/>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2</a:t>
            </a:fld>
            <a:endParaRPr lang="en-US" sz="24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16168" y="6787445"/>
            <a:ext cx="13655663" cy="442237"/>
          </a:xfrm>
          <a:prstGeom prst="rect">
            <a:avLst/>
          </a:prstGeom>
        </p:spPr>
        <p:txBody>
          <a:bodyPr lIns="0" tIns="0" rIns="0" bIns="0" rtlCol="0" anchor="t">
            <a:spAutoFit/>
          </a:bodyPr>
          <a:lstStyle/>
          <a:p>
            <a:pPr algn="ctr">
              <a:lnSpc>
                <a:spcPts val="3673"/>
              </a:lnSpc>
            </a:pPr>
            <a:r>
              <a:rPr lang="en-US" sz="2551" spc="-25" dirty="0">
                <a:solidFill>
                  <a:srgbClr val="10173D"/>
                </a:solidFill>
              </a:rPr>
              <a:t>healthactioncouncil.org  |  216.328.2200</a:t>
            </a:r>
          </a:p>
        </p:txBody>
      </p:sp>
      <p:pic>
        <p:nvPicPr>
          <p:cNvPr id="3" name="Picture 3"/>
          <p:cNvPicPr>
            <a:picLocks noChangeAspect="1"/>
          </p:cNvPicPr>
          <p:nvPr/>
        </p:nvPicPr>
        <p:blipFill>
          <a:blip r:embed="rId2"/>
          <a:srcRect/>
          <a:stretch>
            <a:fillRect/>
          </a:stretch>
        </p:blipFill>
        <p:spPr>
          <a:xfrm>
            <a:off x="9249141" y="7705388"/>
            <a:ext cx="268217" cy="536434"/>
          </a:xfrm>
          <a:prstGeom prst="rect">
            <a:avLst/>
          </a:prstGeom>
        </p:spPr>
      </p:pic>
      <p:pic>
        <p:nvPicPr>
          <p:cNvPr id="4" name="Picture 4"/>
          <p:cNvPicPr>
            <a:picLocks noChangeAspect="1"/>
          </p:cNvPicPr>
          <p:nvPr/>
        </p:nvPicPr>
        <p:blipFill>
          <a:blip r:embed="rId3"/>
          <a:srcRect/>
          <a:stretch>
            <a:fillRect/>
          </a:stretch>
        </p:blipFill>
        <p:spPr>
          <a:xfrm>
            <a:off x="9706281" y="7705388"/>
            <a:ext cx="626409" cy="536434"/>
          </a:xfrm>
          <a:prstGeom prst="rect">
            <a:avLst/>
          </a:prstGeom>
        </p:spPr>
      </p:pic>
      <p:pic>
        <p:nvPicPr>
          <p:cNvPr id="6" name="Picture 6"/>
          <p:cNvPicPr>
            <a:picLocks noChangeAspect="1"/>
          </p:cNvPicPr>
          <p:nvPr/>
        </p:nvPicPr>
        <p:blipFill>
          <a:blip r:embed="rId4"/>
          <a:srcRect/>
          <a:stretch>
            <a:fillRect/>
          </a:stretch>
        </p:blipFill>
        <p:spPr>
          <a:xfrm>
            <a:off x="7772400" y="7687976"/>
            <a:ext cx="553845" cy="553845"/>
          </a:xfrm>
          <a:prstGeom prst="rect">
            <a:avLst/>
          </a:prstGeom>
        </p:spPr>
      </p:pic>
      <p:sp>
        <p:nvSpPr>
          <p:cNvPr id="7" name="TextBox 7"/>
          <p:cNvSpPr txBox="1"/>
          <p:nvPr/>
        </p:nvSpPr>
        <p:spPr>
          <a:xfrm>
            <a:off x="1427688" y="2812590"/>
            <a:ext cx="15432625" cy="3447803"/>
          </a:xfrm>
          <a:prstGeom prst="rect">
            <a:avLst/>
          </a:prstGeom>
        </p:spPr>
        <p:txBody>
          <a:bodyPr lIns="0" tIns="0" rIns="0" bIns="0" rtlCol="0" anchor="t">
            <a:spAutoFit/>
          </a:bodyPr>
          <a:lstStyle/>
          <a:p>
            <a:pPr algn="ctr">
              <a:lnSpc>
                <a:spcPts val="3857"/>
              </a:lnSpc>
            </a:pPr>
            <a:r>
              <a:rPr lang="en-US" sz="2400" spc="13" dirty="0">
                <a:solidFill>
                  <a:srgbClr val="233339"/>
                </a:solidFill>
              </a:rPr>
              <a:t>Health Action Council is a not-for-profit 501(c) (6) organization representing mid and large-size employers that works to improve human and economic health through thought leadership, innovative services, and collaboration. It provides value to its members by facilitating projects that improve the quality and moderate the cost of healthcare purchased by its members for their employees, dependents, and retirees. </a:t>
            </a:r>
          </a:p>
          <a:p>
            <a:pPr algn="ctr">
              <a:lnSpc>
                <a:spcPts val="3857"/>
              </a:lnSpc>
            </a:pPr>
            <a:endParaRPr lang="en-US" sz="2400" spc="13" dirty="0">
              <a:solidFill>
                <a:srgbClr val="233339"/>
              </a:solidFill>
            </a:endParaRPr>
          </a:p>
          <a:p>
            <a:pPr algn="ctr">
              <a:lnSpc>
                <a:spcPts val="3857"/>
              </a:lnSpc>
            </a:pPr>
            <a:r>
              <a:rPr lang="en-US" sz="2400" spc="13" dirty="0">
                <a:solidFill>
                  <a:srgbClr val="233339"/>
                </a:solidFill>
              </a:rPr>
              <a:t>Health Action Council also collaborates with key stakeholders' health plans, physicians, hospitals and the pharmaceutical industry to improve the quality and efficiency of healthcare in the community.</a:t>
            </a:r>
          </a:p>
        </p:txBody>
      </p:sp>
      <p:pic>
        <p:nvPicPr>
          <p:cNvPr id="8" name="Picture 8"/>
          <p:cNvPicPr>
            <a:picLocks noChangeAspect="1"/>
          </p:cNvPicPr>
          <p:nvPr/>
        </p:nvPicPr>
        <p:blipFill>
          <a:blip r:embed="rId5" cstate="screen">
            <a:extLst>
              <a:ext uri="{28A0092B-C50C-407E-A947-70E740481C1C}">
                <a14:useLocalDpi xmlns:a14="http://schemas.microsoft.com/office/drawing/2010/main"/>
              </a:ext>
            </a:extLst>
          </a:blip>
          <a:srcRect t="4889" b="4889"/>
          <a:stretch>
            <a:fillRect/>
          </a:stretch>
        </p:blipFill>
        <p:spPr>
          <a:xfrm>
            <a:off x="6148291" y="952500"/>
            <a:ext cx="5880379" cy="1505386"/>
          </a:xfrm>
          <a:prstGeom prst="rect">
            <a:avLst/>
          </a:prstGeom>
        </p:spPr>
      </p:pic>
      <p:sp>
        <p:nvSpPr>
          <p:cNvPr id="10" name="TextBox 9">
            <a:extLst>
              <a:ext uri="{FF2B5EF4-FFF2-40B4-BE49-F238E27FC236}">
                <a16:creationId xmlns:a16="http://schemas.microsoft.com/office/drawing/2014/main" id="{9A0B2649-8CB6-46F9-92D7-559F004D5466}"/>
              </a:ext>
            </a:extLst>
          </p:cNvPr>
          <p:cNvSpPr txBox="1"/>
          <p:nvPr/>
        </p:nvSpPr>
        <p:spPr>
          <a:xfrm>
            <a:off x="6090335" y="8608174"/>
            <a:ext cx="6107324" cy="369332"/>
          </a:xfrm>
          <a:prstGeom prst="rect">
            <a:avLst/>
          </a:prstGeom>
          <a:noFill/>
        </p:spPr>
        <p:txBody>
          <a:bodyPr wrap="square">
            <a:spAutoFit/>
          </a:bodyPr>
          <a:lstStyle/>
          <a:p>
            <a:pPr algn="ctr"/>
            <a:r>
              <a:rPr lang="en-US" dirty="0"/>
              <a:t>©2023 Health Action Council. All Rights Reserved</a:t>
            </a:r>
          </a:p>
        </p:txBody>
      </p:sp>
      <p:sp>
        <p:nvSpPr>
          <p:cNvPr id="9" name="Rectangle 8">
            <a:extLst>
              <a:ext uri="{FF2B5EF4-FFF2-40B4-BE49-F238E27FC236}">
                <a16:creationId xmlns:a16="http://schemas.microsoft.com/office/drawing/2014/main" id="{B9EA0C26-52F8-E13B-04C1-33905E729833}"/>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witter X Icon Logo PNG vector in SVG, PDF, AI, CDR format">
            <a:extLst>
              <a:ext uri="{FF2B5EF4-FFF2-40B4-BE49-F238E27FC236}">
                <a16:creationId xmlns:a16="http://schemas.microsoft.com/office/drawing/2014/main" id="{A795E62F-452C-1FF3-37BA-7E803C3E71A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484047" y="7687633"/>
            <a:ext cx="583753" cy="5719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3B46E0-C5C4-E7F7-9791-4AB9D334B601}"/>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20</a:t>
            </a:fld>
            <a:endParaRPr lang="en-US" sz="2400" dirty="0">
              <a:solidFill>
                <a:schemeClr val="bg1"/>
              </a:solidFill>
            </a:endParaRPr>
          </a:p>
        </p:txBody>
      </p:sp>
    </p:spTree>
    <p:extLst>
      <p:ext uri="{BB962C8B-B14F-4D97-AF65-F5344CB8AC3E}">
        <p14:creationId xmlns:p14="http://schemas.microsoft.com/office/powerpoint/2010/main" val="2801345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FA7920-E86E-0B07-97DF-E3416E1E4A3C}"/>
              </a:ext>
            </a:extLst>
          </p:cNvPr>
          <p:cNvSpPr/>
          <p:nvPr/>
        </p:nvSpPr>
        <p:spPr>
          <a:xfrm>
            <a:off x="-3" y="1197647"/>
            <a:ext cx="18284686" cy="837413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descr="A group of people doing yoga&#10;&#10;Description automatically generated">
            <a:extLst>
              <a:ext uri="{FF2B5EF4-FFF2-40B4-BE49-F238E27FC236}">
                <a16:creationId xmlns:a16="http://schemas.microsoft.com/office/drawing/2014/main" id="{70EB601D-48E4-5A43-7F1F-370A99602451}"/>
              </a:ext>
            </a:extLst>
          </p:cNvPr>
          <p:cNvPicPr>
            <a:picLocks noChangeAspect="1"/>
          </p:cNvPicPr>
          <p:nvPr/>
        </p:nvPicPr>
        <p:blipFill rotWithShape="1">
          <a:blip r:embed="rId2" cstate="screen">
            <a:alphaModFix amt="50000"/>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p:blipFill>
        <p:spPr>
          <a:xfrm>
            <a:off x="-3323" y="1197646"/>
            <a:ext cx="18284686" cy="8374137"/>
          </a:xfrm>
          <a:prstGeom prst="rect">
            <a:avLst/>
          </a:prstGeom>
        </p:spPr>
      </p:pic>
      <p:grpSp>
        <p:nvGrpSpPr>
          <p:cNvPr id="3" name="Group 3"/>
          <p:cNvGrpSpPr/>
          <p:nvPr/>
        </p:nvGrpSpPr>
        <p:grpSpPr>
          <a:xfrm>
            <a:off x="0" y="0"/>
            <a:ext cx="18288000" cy="1197648"/>
            <a:chOff x="0" y="0"/>
            <a:chExt cx="5963830" cy="390560"/>
          </a:xfrm>
        </p:grpSpPr>
        <p:sp>
          <p:nvSpPr>
            <p:cNvPr id="4" name="Freeform 4"/>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6" name="TextBox 6"/>
          <p:cNvSpPr txBox="1"/>
          <p:nvPr/>
        </p:nvSpPr>
        <p:spPr>
          <a:xfrm>
            <a:off x="1676400" y="3386073"/>
            <a:ext cx="14243770" cy="3039294"/>
          </a:xfrm>
          <a:prstGeom prst="rect">
            <a:avLst/>
          </a:prstGeom>
        </p:spPr>
        <p:txBody>
          <a:bodyPr wrap="square" lIns="0" tIns="0" rIns="0" bIns="0" rtlCol="0" anchor="t">
            <a:spAutoFit/>
          </a:bodyPr>
          <a:lstStyle/>
          <a:p>
            <a:pPr>
              <a:lnSpc>
                <a:spcPts val="7915"/>
              </a:lnSpc>
            </a:pPr>
            <a:r>
              <a:rPr lang="en-US" sz="6000" b="1" dirty="0">
                <a:solidFill>
                  <a:srgbClr val="FFFFFF"/>
                </a:solidFill>
                <a:latin typeface="+mj-lt"/>
              </a:rPr>
              <a:t>“Time and health are two precious assets </a:t>
            </a:r>
            <a:br>
              <a:rPr lang="en-US" sz="6000" b="1" dirty="0">
                <a:solidFill>
                  <a:srgbClr val="FFFFFF"/>
                </a:solidFill>
                <a:latin typeface="+mj-lt"/>
              </a:rPr>
            </a:br>
            <a:r>
              <a:rPr lang="en-US" sz="6000" b="1" dirty="0">
                <a:solidFill>
                  <a:srgbClr val="FFFFFF"/>
                </a:solidFill>
                <a:latin typeface="+mj-lt"/>
              </a:rPr>
              <a:t>  that we don’t recognize and appreciate </a:t>
            </a:r>
            <a:br>
              <a:rPr lang="en-US" sz="6000" b="1" dirty="0">
                <a:solidFill>
                  <a:srgbClr val="FFFFFF"/>
                </a:solidFill>
                <a:latin typeface="+mj-lt"/>
              </a:rPr>
            </a:br>
            <a:r>
              <a:rPr lang="en-US" sz="6000" b="1" dirty="0">
                <a:solidFill>
                  <a:srgbClr val="FFFFFF"/>
                </a:solidFill>
                <a:latin typeface="+mj-lt"/>
              </a:rPr>
              <a:t>  until they have been depleted.”</a:t>
            </a:r>
          </a:p>
        </p:txBody>
      </p:sp>
      <p:sp>
        <p:nvSpPr>
          <p:cNvPr id="7" name="TextBox 7"/>
          <p:cNvSpPr txBox="1"/>
          <p:nvPr/>
        </p:nvSpPr>
        <p:spPr>
          <a:xfrm>
            <a:off x="1986831" y="6615841"/>
            <a:ext cx="5915988" cy="806888"/>
          </a:xfrm>
          <a:prstGeom prst="rect">
            <a:avLst/>
          </a:prstGeom>
        </p:spPr>
        <p:txBody>
          <a:bodyPr lIns="0" tIns="0" rIns="0" bIns="0" rtlCol="0" anchor="t">
            <a:spAutoFit/>
          </a:bodyPr>
          <a:lstStyle/>
          <a:p>
            <a:pPr algn="just">
              <a:lnSpc>
                <a:spcPts val="6719"/>
              </a:lnSpc>
              <a:spcBef>
                <a:spcPct val="0"/>
              </a:spcBef>
            </a:pPr>
            <a:r>
              <a:rPr lang="en-US" sz="4799" i="1" dirty="0">
                <a:solidFill>
                  <a:srgbClr val="FFFFFF"/>
                </a:solidFill>
              </a:rPr>
              <a:t>- Denis </a:t>
            </a:r>
            <a:r>
              <a:rPr lang="en-US" sz="4799" i="1" dirty="0" err="1">
                <a:solidFill>
                  <a:srgbClr val="FFFFFF"/>
                </a:solidFill>
              </a:rPr>
              <a:t>Waitley</a:t>
            </a:r>
            <a:endParaRPr lang="en-US" sz="4799" i="1" dirty="0">
              <a:solidFill>
                <a:srgbClr val="FFFFFF"/>
              </a:solidFill>
            </a:endParaRPr>
          </a:p>
        </p:txBody>
      </p:sp>
      <p:sp>
        <p:nvSpPr>
          <p:cNvPr id="8" name="Rectangle 7">
            <a:extLst>
              <a:ext uri="{FF2B5EF4-FFF2-40B4-BE49-F238E27FC236}">
                <a16:creationId xmlns:a16="http://schemas.microsoft.com/office/drawing/2014/main" id="{C52C1DF7-B462-6FC1-E085-48399608488B}"/>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E4C89D-2DC7-398B-05B8-6D00096370B2}"/>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3</a:t>
            </a:fld>
            <a:endParaRPr lang="en-US" sz="24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C8A47B02-4C79-4AD7-BE05-524F99BD5168}"/>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9226" r="2602" b="64204"/>
          <a:stretch/>
        </p:blipFill>
        <p:spPr>
          <a:xfrm rot="-10800000">
            <a:off x="0" y="1197647"/>
            <a:ext cx="18287999" cy="8404428"/>
          </a:xfrm>
          <a:prstGeom prst="rect">
            <a:avLst/>
          </a:prstGeom>
        </p:spPr>
      </p:pic>
      <p:grpSp>
        <p:nvGrpSpPr>
          <p:cNvPr id="2" name="Group 2"/>
          <p:cNvGrpSpPr/>
          <p:nvPr/>
        </p:nvGrpSpPr>
        <p:grpSpPr>
          <a:xfrm>
            <a:off x="0" y="0"/>
            <a:ext cx="18288000" cy="1197648"/>
            <a:chOff x="0" y="0"/>
            <a:chExt cx="5963830" cy="390560"/>
          </a:xfrm>
        </p:grpSpPr>
        <p:sp>
          <p:nvSpPr>
            <p:cNvPr id="3" name="Freeform 3"/>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35" name="TextBox 35"/>
          <p:cNvSpPr txBox="1"/>
          <p:nvPr/>
        </p:nvSpPr>
        <p:spPr>
          <a:xfrm>
            <a:off x="5598551" y="1643807"/>
            <a:ext cx="5549618" cy="7694414"/>
          </a:xfrm>
          <a:prstGeom prst="rect">
            <a:avLst/>
          </a:prstGeom>
        </p:spPr>
        <p:txBody>
          <a:bodyPr wrap="square" lIns="0" tIns="0" rIns="0" bIns="0" rtlCol="0" anchor="t">
            <a:spAutoFit/>
          </a:bodyPr>
          <a:lstStyle/>
          <a:p>
            <a:r>
              <a:rPr lang="en-US" sz="1930" b="1" dirty="0">
                <a:solidFill>
                  <a:srgbClr val="004A91"/>
                </a:solidFill>
              </a:rPr>
              <a:t>STRENGTHEN RELATIONSHIPS</a:t>
            </a:r>
          </a:p>
          <a:p>
            <a:r>
              <a:rPr lang="en-US" sz="1930" dirty="0">
                <a:solidFill>
                  <a:srgbClr val="000000"/>
                </a:solidFill>
              </a:rPr>
              <a:t>Spend time with friends and family to help reduce stress and improve overall well-being.</a:t>
            </a:r>
          </a:p>
          <a:p>
            <a:endParaRPr lang="en-US" sz="1930" dirty="0">
              <a:solidFill>
                <a:srgbClr val="000000"/>
              </a:solidFill>
            </a:endParaRPr>
          </a:p>
          <a:p>
            <a:r>
              <a:rPr lang="en-US" sz="1930" b="1" dirty="0">
                <a:solidFill>
                  <a:srgbClr val="004A91"/>
                </a:solidFill>
              </a:rPr>
              <a:t>STIR IT UP</a:t>
            </a:r>
          </a:p>
          <a:p>
            <a:r>
              <a:rPr lang="en-US" sz="1930" dirty="0">
                <a:solidFill>
                  <a:srgbClr val="000000"/>
                </a:solidFill>
              </a:rPr>
              <a:t>Try cooking with whole foods, like raw vegetables, fruits, proteins, and whole grains to minimize preservatives.</a:t>
            </a:r>
          </a:p>
          <a:p>
            <a:endParaRPr lang="en-US" sz="1930" dirty="0">
              <a:solidFill>
                <a:srgbClr val="000000"/>
              </a:solidFill>
            </a:endParaRPr>
          </a:p>
          <a:p>
            <a:r>
              <a:rPr lang="en-US" sz="1930" b="1" dirty="0">
                <a:solidFill>
                  <a:srgbClr val="004A91"/>
                </a:solidFill>
              </a:rPr>
              <a:t>MOVE MORE</a:t>
            </a:r>
          </a:p>
          <a:p>
            <a:r>
              <a:rPr lang="en-US" sz="1930" dirty="0">
                <a:solidFill>
                  <a:srgbClr val="000000"/>
                </a:solidFill>
              </a:rPr>
              <a:t>Little changes like taking a walk in nature or opting for the stairs can improve your health.</a:t>
            </a:r>
          </a:p>
          <a:p>
            <a:endParaRPr lang="en-US" sz="1930" dirty="0">
              <a:solidFill>
                <a:srgbClr val="000000"/>
              </a:solidFill>
            </a:endParaRPr>
          </a:p>
          <a:p>
            <a:r>
              <a:rPr lang="en-US" sz="1930" b="1" dirty="0">
                <a:solidFill>
                  <a:srgbClr val="004A91"/>
                </a:solidFill>
              </a:rPr>
              <a:t>SWAP OUT SUGAR</a:t>
            </a:r>
          </a:p>
          <a:p>
            <a:r>
              <a:rPr lang="en-US" sz="1930" dirty="0">
                <a:solidFill>
                  <a:srgbClr val="000000"/>
                </a:solidFill>
              </a:rPr>
              <a:t>Instead of soda, try infusing your water with fresh fruit and juice.</a:t>
            </a:r>
          </a:p>
          <a:p>
            <a:endParaRPr lang="en-US" sz="1930" dirty="0">
              <a:solidFill>
                <a:srgbClr val="000000"/>
              </a:solidFill>
            </a:endParaRPr>
          </a:p>
          <a:p>
            <a:r>
              <a:rPr lang="en-US" sz="1930" b="1" dirty="0">
                <a:solidFill>
                  <a:srgbClr val="004A91"/>
                </a:solidFill>
              </a:rPr>
              <a:t>PREVENTIVE CARE</a:t>
            </a:r>
          </a:p>
          <a:p>
            <a:r>
              <a:rPr lang="en-US" sz="1930" dirty="0">
                <a:solidFill>
                  <a:srgbClr val="000000"/>
                </a:solidFill>
              </a:rPr>
              <a:t>Schedule an annual visit to your primary care physician. It's usually fully covered and a way to head off costly medical conditions.</a:t>
            </a:r>
          </a:p>
          <a:p>
            <a:endParaRPr lang="en-US" sz="1930" dirty="0">
              <a:solidFill>
                <a:srgbClr val="000000"/>
              </a:solidFill>
            </a:endParaRPr>
          </a:p>
          <a:p>
            <a:r>
              <a:rPr lang="en-US" sz="1930" b="1" dirty="0">
                <a:solidFill>
                  <a:srgbClr val="004A91"/>
                </a:solidFill>
              </a:rPr>
              <a:t>PROTECT YOUR SKIN</a:t>
            </a:r>
          </a:p>
          <a:p>
            <a:r>
              <a:rPr lang="en-US" sz="1930" dirty="0">
                <a:solidFill>
                  <a:srgbClr val="000000"/>
                </a:solidFill>
              </a:rPr>
              <a:t>Wear sunscreen and protective clothing outdoors to prevent skin cancer.</a:t>
            </a:r>
          </a:p>
        </p:txBody>
      </p:sp>
      <p:sp>
        <p:nvSpPr>
          <p:cNvPr id="36" name="TextBox 36"/>
          <p:cNvSpPr txBox="1"/>
          <p:nvPr/>
        </p:nvSpPr>
        <p:spPr>
          <a:xfrm>
            <a:off x="12338241" y="1643807"/>
            <a:ext cx="5416359" cy="7679025"/>
          </a:xfrm>
          <a:prstGeom prst="rect">
            <a:avLst/>
          </a:prstGeom>
        </p:spPr>
        <p:txBody>
          <a:bodyPr wrap="square" lIns="0" tIns="0" rIns="0" bIns="0" rtlCol="0" anchor="t">
            <a:spAutoFit/>
          </a:bodyPr>
          <a:lstStyle/>
          <a:p>
            <a:r>
              <a:rPr lang="en-US" sz="1930" b="1" dirty="0">
                <a:solidFill>
                  <a:srgbClr val="004A91"/>
                </a:solidFill>
              </a:rPr>
              <a:t>KEEP FOCUSED</a:t>
            </a:r>
          </a:p>
          <a:p>
            <a:r>
              <a:rPr lang="en-US" sz="1930" dirty="0">
                <a:solidFill>
                  <a:srgbClr val="000000"/>
                </a:solidFill>
              </a:rPr>
              <a:t>Schedule a regular eye exam to provide a window into your health.</a:t>
            </a:r>
          </a:p>
          <a:p>
            <a:endParaRPr lang="en-US" sz="1930" dirty="0">
              <a:solidFill>
                <a:srgbClr val="000000"/>
              </a:solidFill>
            </a:endParaRPr>
          </a:p>
          <a:p>
            <a:r>
              <a:rPr lang="en-US" sz="1930" b="1" dirty="0">
                <a:solidFill>
                  <a:srgbClr val="004A91"/>
                </a:solidFill>
              </a:rPr>
              <a:t>HAVE YOUR TEETH CLEANED</a:t>
            </a:r>
          </a:p>
          <a:p>
            <a:r>
              <a:rPr lang="en-US" sz="1930" dirty="0">
                <a:solidFill>
                  <a:srgbClr val="000000"/>
                </a:solidFill>
              </a:rPr>
              <a:t>Visit your dentist 1-2x per year, and brush and floss regularly. A healthy mouth can help prevent serious medical conditions.</a:t>
            </a:r>
          </a:p>
          <a:p>
            <a:endParaRPr lang="en-US" sz="1930" dirty="0">
              <a:solidFill>
                <a:srgbClr val="000000"/>
              </a:solidFill>
            </a:endParaRPr>
          </a:p>
          <a:p>
            <a:r>
              <a:rPr lang="en-US" sz="1930" b="1" dirty="0">
                <a:solidFill>
                  <a:srgbClr val="004A91"/>
                </a:solidFill>
              </a:rPr>
              <a:t>STAY HYDRATED</a:t>
            </a:r>
          </a:p>
          <a:p>
            <a:r>
              <a:rPr lang="en-US" sz="1930" dirty="0">
                <a:solidFill>
                  <a:srgbClr val="000000"/>
                </a:solidFill>
              </a:rPr>
              <a:t>Aim to drink 3.7 liters of fluids a day for men, and 2.7 liters of fluids a day for women.</a:t>
            </a:r>
          </a:p>
          <a:p>
            <a:endParaRPr lang="en-US" sz="1930" dirty="0">
              <a:solidFill>
                <a:srgbClr val="000000"/>
              </a:solidFill>
            </a:endParaRPr>
          </a:p>
          <a:p>
            <a:r>
              <a:rPr lang="en-US" sz="1930" b="1" dirty="0">
                <a:solidFill>
                  <a:srgbClr val="004A91"/>
                </a:solidFill>
              </a:rPr>
              <a:t>GET REST</a:t>
            </a:r>
          </a:p>
          <a:p>
            <a:r>
              <a:rPr lang="en-US" sz="1930" dirty="0">
                <a:solidFill>
                  <a:srgbClr val="000000"/>
                </a:solidFill>
              </a:rPr>
              <a:t>Stay on a regular sleep schedule to get around 7-9 hours of sleep each night.</a:t>
            </a:r>
          </a:p>
          <a:p>
            <a:endParaRPr lang="en-US" sz="1930" dirty="0">
              <a:solidFill>
                <a:srgbClr val="000000"/>
              </a:solidFill>
            </a:endParaRPr>
          </a:p>
          <a:p>
            <a:r>
              <a:rPr lang="en-US" sz="1930" b="1" dirty="0">
                <a:solidFill>
                  <a:srgbClr val="004A91"/>
                </a:solidFill>
              </a:rPr>
              <a:t>COMPLETE A LIVING WILL</a:t>
            </a:r>
          </a:p>
          <a:p>
            <a:r>
              <a:rPr lang="en-US" sz="1930" dirty="0">
                <a:solidFill>
                  <a:srgbClr val="000000"/>
                </a:solidFill>
              </a:rPr>
              <a:t>Make sure your loved ones understand your wishes if you become critically ill.</a:t>
            </a:r>
          </a:p>
          <a:p>
            <a:endParaRPr lang="en-US" sz="1930" dirty="0">
              <a:solidFill>
                <a:srgbClr val="000000"/>
              </a:solidFill>
            </a:endParaRPr>
          </a:p>
          <a:p>
            <a:r>
              <a:rPr lang="en-US" sz="1930" b="1" dirty="0">
                <a:solidFill>
                  <a:srgbClr val="004A91"/>
                </a:solidFill>
              </a:rPr>
              <a:t>UNPLUG</a:t>
            </a:r>
          </a:p>
          <a:p>
            <a:r>
              <a:rPr lang="en-US" sz="1930" dirty="0">
                <a:solidFill>
                  <a:srgbClr val="000000"/>
                </a:solidFill>
              </a:rPr>
              <a:t>Cut back on screen time. Set a time to put aside your electronics and enjoy a book, learn a new hobby, or volunteer. </a:t>
            </a:r>
          </a:p>
          <a:p>
            <a:endParaRPr lang="en-US" sz="1930" dirty="0">
              <a:solidFill>
                <a:srgbClr val="000000"/>
              </a:solidFill>
            </a:endParaRPr>
          </a:p>
        </p:txBody>
      </p:sp>
      <p:sp>
        <p:nvSpPr>
          <p:cNvPr id="37" name="TextBox 37"/>
          <p:cNvSpPr txBox="1"/>
          <p:nvPr/>
        </p:nvSpPr>
        <p:spPr>
          <a:xfrm>
            <a:off x="423332" y="3229694"/>
            <a:ext cx="3949786" cy="3434017"/>
          </a:xfrm>
          <a:prstGeom prst="rect">
            <a:avLst/>
          </a:prstGeom>
        </p:spPr>
        <p:txBody>
          <a:bodyPr lIns="0" tIns="0" rIns="0" bIns="0" rtlCol="0" anchor="t">
            <a:spAutoFit/>
          </a:bodyPr>
          <a:lstStyle/>
          <a:p>
            <a:pPr algn="ctr">
              <a:lnSpc>
                <a:spcPts val="6777"/>
              </a:lnSpc>
            </a:pPr>
            <a:r>
              <a:rPr lang="en-US" sz="5400" b="1" dirty="0">
                <a:solidFill>
                  <a:srgbClr val="004A91"/>
                </a:solidFill>
                <a:latin typeface="+mj-lt"/>
              </a:rPr>
              <a:t>12 SIMPLE </a:t>
            </a:r>
            <a:br>
              <a:rPr lang="en-US" sz="5400" b="1" dirty="0">
                <a:solidFill>
                  <a:srgbClr val="004A91"/>
                </a:solidFill>
                <a:latin typeface="+mj-lt"/>
              </a:rPr>
            </a:br>
            <a:r>
              <a:rPr lang="en-US" sz="5400" b="1" dirty="0">
                <a:solidFill>
                  <a:srgbClr val="004A91"/>
                </a:solidFill>
                <a:latin typeface="+mj-lt"/>
              </a:rPr>
              <a:t>TIPS TO STAYING HEALTHY</a:t>
            </a:r>
          </a:p>
        </p:txBody>
      </p:sp>
      <p:sp>
        <p:nvSpPr>
          <p:cNvPr id="38" name="Rectangle 37">
            <a:extLst>
              <a:ext uri="{FF2B5EF4-FFF2-40B4-BE49-F238E27FC236}">
                <a16:creationId xmlns:a16="http://schemas.microsoft.com/office/drawing/2014/main" id="{F0163D7F-F026-216B-6F54-4DB702A4BD8B}"/>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54DBDA7-7F39-B344-21D6-E32CF2D819D8}"/>
              </a:ext>
            </a:extLst>
          </p:cNvPr>
          <p:cNvSpPr/>
          <p:nvPr/>
        </p:nvSpPr>
        <p:spPr>
          <a:xfrm>
            <a:off x="4724400" y="1794354"/>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BB27811-AC85-C923-79F4-70360A3D753A}"/>
              </a:ext>
            </a:extLst>
          </p:cNvPr>
          <p:cNvSpPr txBox="1"/>
          <p:nvPr/>
        </p:nvSpPr>
        <p:spPr>
          <a:xfrm>
            <a:off x="4874908" y="1867288"/>
            <a:ext cx="306518" cy="461665"/>
          </a:xfrm>
          <a:prstGeom prst="rect">
            <a:avLst/>
          </a:prstGeom>
          <a:noFill/>
        </p:spPr>
        <p:txBody>
          <a:bodyPr wrap="square">
            <a:spAutoFit/>
          </a:bodyPr>
          <a:lstStyle/>
          <a:p>
            <a:r>
              <a:rPr lang="en-US" sz="2400" dirty="0">
                <a:solidFill>
                  <a:schemeClr val="bg1"/>
                </a:solidFill>
                <a:latin typeface="Barlow" pitchFamily="2" charset="77"/>
              </a:rPr>
              <a:t>1</a:t>
            </a:r>
            <a:endParaRPr lang="en-US" sz="2400" dirty="0">
              <a:solidFill>
                <a:schemeClr val="bg1"/>
              </a:solidFill>
            </a:endParaRPr>
          </a:p>
        </p:txBody>
      </p:sp>
      <p:sp>
        <p:nvSpPr>
          <p:cNvPr id="44" name="Oval 43">
            <a:extLst>
              <a:ext uri="{FF2B5EF4-FFF2-40B4-BE49-F238E27FC236}">
                <a16:creationId xmlns:a16="http://schemas.microsoft.com/office/drawing/2014/main" id="{0AF2070F-9404-48AE-6286-927A78EF7521}"/>
              </a:ext>
            </a:extLst>
          </p:cNvPr>
          <p:cNvSpPr/>
          <p:nvPr/>
        </p:nvSpPr>
        <p:spPr>
          <a:xfrm>
            <a:off x="4724400" y="3031027"/>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30B9A27-FB10-2227-97C7-F4DE572A9F7A}"/>
              </a:ext>
            </a:extLst>
          </p:cNvPr>
          <p:cNvSpPr txBox="1"/>
          <p:nvPr/>
        </p:nvSpPr>
        <p:spPr>
          <a:xfrm>
            <a:off x="4857659" y="3105519"/>
            <a:ext cx="306518" cy="461665"/>
          </a:xfrm>
          <a:prstGeom prst="rect">
            <a:avLst/>
          </a:prstGeom>
          <a:noFill/>
        </p:spPr>
        <p:txBody>
          <a:bodyPr wrap="square">
            <a:spAutoFit/>
          </a:bodyPr>
          <a:lstStyle/>
          <a:p>
            <a:r>
              <a:rPr lang="en-US" sz="2400" dirty="0">
                <a:solidFill>
                  <a:schemeClr val="bg1"/>
                </a:solidFill>
                <a:latin typeface="Barlow" pitchFamily="2" charset="77"/>
              </a:rPr>
              <a:t>2</a:t>
            </a:r>
            <a:endParaRPr lang="en-US" sz="2400" dirty="0">
              <a:solidFill>
                <a:schemeClr val="bg1"/>
              </a:solidFill>
            </a:endParaRPr>
          </a:p>
        </p:txBody>
      </p:sp>
      <p:sp>
        <p:nvSpPr>
          <p:cNvPr id="46" name="Oval 45">
            <a:extLst>
              <a:ext uri="{FF2B5EF4-FFF2-40B4-BE49-F238E27FC236}">
                <a16:creationId xmlns:a16="http://schemas.microsoft.com/office/drawing/2014/main" id="{07E95B95-7D8F-9695-51E4-822F79ACF12F}"/>
              </a:ext>
            </a:extLst>
          </p:cNvPr>
          <p:cNvSpPr/>
          <p:nvPr/>
        </p:nvSpPr>
        <p:spPr>
          <a:xfrm>
            <a:off x="4724400" y="4396839"/>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6EF2DEA-AE6B-8D4A-97F1-438D31E12442}"/>
              </a:ext>
            </a:extLst>
          </p:cNvPr>
          <p:cNvSpPr txBox="1"/>
          <p:nvPr/>
        </p:nvSpPr>
        <p:spPr>
          <a:xfrm>
            <a:off x="4854079" y="4485038"/>
            <a:ext cx="306518" cy="461665"/>
          </a:xfrm>
          <a:prstGeom prst="rect">
            <a:avLst/>
          </a:prstGeom>
          <a:noFill/>
        </p:spPr>
        <p:txBody>
          <a:bodyPr wrap="square">
            <a:spAutoFit/>
          </a:bodyPr>
          <a:lstStyle/>
          <a:p>
            <a:r>
              <a:rPr lang="en-US" sz="2400" dirty="0">
                <a:solidFill>
                  <a:schemeClr val="bg1"/>
                </a:solidFill>
                <a:latin typeface="Barlow" pitchFamily="2" charset="77"/>
              </a:rPr>
              <a:t>3</a:t>
            </a:r>
            <a:endParaRPr lang="en-US" sz="2400" dirty="0">
              <a:solidFill>
                <a:schemeClr val="bg1"/>
              </a:solidFill>
            </a:endParaRPr>
          </a:p>
        </p:txBody>
      </p:sp>
      <p:sp>
        <p:nvSpPr>
          <p:cNvPr id="48" name="Oval 47">
            <a:extLst>
              <a:ext uri="{FF2B5EF4-FFF2-40B4-BE49-F238E27FC236}">
                <a16:creationId xmlns:a16="http://schemas.microsoft.com/office/drawing/2014/main" id="{76637BD7-1902-2902-5B75-8DDE32F63850}"/>
              </a:ext>
            </a:extLst>
          </p:cNvPr>
          <p:cNvSpPr/>
          <p:nvPr/>
        </p:nvSpPr>
        <p:spPr>
          <a:xfrm>
            <a:off x="4724400" y="5540804"/>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A36D097-737E-2984-5573-5EFA84006625}"/>
              </a:ext>
            </a:extLst>
          </p:cNvPr>
          <p:cNvSpPr txBox="1"/>
          <p:nvPr/>
        </p:nvSpPr>
        <p:spPr>
          <a:xfrm>
            <a:off x="4854079" y="5624304"/>
            <a:ext cx="306518" cy="461665"/>
          </a:xfrm>
          <a:prstGeom prst="rect">
            <a:avLst/>
          </a:prstGeom>
          <a:noFill/>
        </p:spPr>
        <p:txBody>
          <a:bodyPr wrap="square">
            <a:spAutoFit/>
          </a:bodyPr>
          <a:lstStyle/>
          <a:p>
            <a:r>
              <a:rPr lang="en-US" sz="2400" dirty="0">
                <a:solidFill>
                  <a:schemeClr val="bg1"/>
                </a:solidFill>
                <a:latin typeface="Barlow" pitchFamily="2" charset="77"/>
              </a:rPr>
              <a:t>4</a:t>
            </a:r>
            <a:endParaRPr lang="en-US" sz="2400" dirty="0">
              <a:solidFill>
                <a:schemeClr val="bg1"/>
              </a:solidFill>
            </a:endParaRPr>
          </a:p>
        </p:txBody>
      </p:sp>
      <p:sp>
        <p:nvSpPr>
          <p:cNvPr id="50" name="Oval 49">
            <a:extLst>
              <a:ext uri="{FF2B5EF4-FFF2-40B4-BE49-F238E27FC236}">
                <a16:creationId xmlns:a16="http://schemas.microsoft.com/office/drawing/2014/main" id="{5DF2F6CA-0556-8390-B0E1-90B443D23AB5}"/>
              </a:ext>
            </a:extLst>
          </p:cNvPr>
          <p:cNvSpPr/>
          <p:nvPr/>
        </p:nvSpPr>
        <p:spPr>
          <a:xfrm>
            <a:off x="4724400" y="6857537"/>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1255FCE-7579-C952-D3F2-8078203479B2}"/>
              </a:ext>
            </a:extLst>
          </p:cNvPr>
          <p:cNvSpPr txBox="1"/>
          <p:nvPr/>
        </p:nvSpPr>
        <p:spPr>
          <a:xfrm>
            <a:off x="4861828" y="6930471"/>
            <a:ext cx="306518" cy="461665"/>
          </a:xfrm>
          <a:prstGeom prst="rect">
            <a:avLst/>
          </a:prstGeom>
          <a:noFill/>
        </p:spPr>
        <p:txBody>
          <a:bodyPr wrap="square">
            <a:spAutoFit/>
          </a:bodyPr>
          <a:lstStyle/>
          <a:p>
            <a:r>
              <a:rPr lang="en-US" sz="2400" dirty="0">
                <a:solidFill>
                  <a:schemeClr val="bg1"/>
                </a:solidFill>
                <a:latin typeface="Barlow" pitchFamily="2" charset="77"/>
              </a:rPr>
              <a:t>5</a:t>
            </a:r>
            <a:endParaRPr lang="en-US" sz="2400" dirty="0">
              <a:solidFill>
                <a:schemeClr val="bg1"/>
              </a:solidFill>
            </a:endParaRPr>
          </a:p>
        </p:txBody>
      </p:sp>
      <p:sp>
        <p:nvSpPr>
          <p:cNvPr id="52" name="Oval 51">
            <a:extLst>
              <a:ext uri="{FF2B5EF4-FFF2-40B4-BE49-F238E27FC236}">
                <a16:creationId xmlns:a16="http://schemas.microsoft.com/office/drawing/2014/main" id="{BCD7ED82-32D6-58F1-D0AA-7E5D2B0827A5}"/>
              </a:ext>
            </a:extLst>
          </p:cNvPr>
          <p:cNvSpPr/>
          <p:nvPr/>
        </p:nvSpPr>
        <p:spPr>
          <a:xfrm>
            <a:off x="11426857" y="1676789"/>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ED63951-9E20-DD61-E336-16E688CA0703}"/>
              </a:ext>
            </a:extLst>
          </p:cNvPr>
          <p:cNvSpPr txBox="1"/>
          <p:nvPr/>
        </p:nvSpPr>
        <p:spPr>
          <a:xfrm>
            <a:off x="11564285" y="1749723"/>
            <a:ext cx="306518" cy="461665"/>
          </a:xfrm>
          <a:prstGeom prst="rect">
            <a:avLst/>
          </a:prstGeom>
          <a:noFill/>
        </p:spPr>
        <p:txBody>
          <a:bodyPr wrap="square">
            <a:spAutoFit/>
          </a:bodyPr>
          <a:lstStyle/>
          <a:p>
            <a:r>
              <a:rPr lang="en-US" sz="2400" dirty="0">
                <a:solidFill>
                  <a:schemeClr val="bg1"/>
                </a:solidFill>
                <a:latin typeface="Barlow" pitchFamily="2" charset="77"/>
              </a:rPr>
              <a:t>7</a:t>
            </a:r>
            <a:endParaRPr lang="en-US" sz="2400" dirty="0">
              <a:solidFill>
                <a:schemeClr val="bg1"/>
              </a:solidFill>
            </a:endParaRPr>
          </a:p>
        </p:txBody>
      </p:sp>
      <p:sp>
        <p:nvSpPr>
          <p:cNvPr id="54" name="Oval 53">
            <a:extLst>
              <a:ext uri="{FF2B5EF4-FFF2-40B4-BE49-F238E27FC236}">
                <a16:creationId xmlns:a16="http://schemas.microsoft.com/office/drawing/2014/main" id="{1236AFC6-BCAD-B74E-3ECA-E3C4372F53C3}"/>
              </a:ext>
            </a:extLst>
          </p:cNvPr>
          <p:cNvSpPr/>
          <p:nvPr/>
        </p:nvSpPr>
        <p:spPr>
          <a:xfrm>
            <a:off x="11426857" y="3031027"/>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28943DD-3637-A313-CAFD-8856801988BC}"/>
              </a:ext>
            </a:extLst>
          </p:cNvPr>
          <p:cNvSpPr txBox="1"/>
          <p:nvPr/>
        </p:nvSpPr>
        <p:spPr>
          <a:xfrm>
            <a:off x="11577365" y="3105519"/>
            <a:ext cx="306518" cy="461665"/>
          </a:xfrm>
          <a:prstGeom prst="rect">
            <a:avLst/>
          </a:prstGeom>
          <a:noFill/>
        </p:spPr>
        <p:txBody>
          <a:bodyPr wrap="square">
            <a:spAutoFit/>
          </a:bodyPr>
          <a:lstStyle/>
          <a:p>
            <a:r>
              <a:rPr lang="en-US" sz="2400" dirty="0">
                <a:solidFill>
                  <a:schemeClr val="bg1"/>
                </a:solidFill>
                <a:latin typeface="Barlow" pitchFamily="2" charset="77"/>
              </a:rPr>
              <a:t>8</a:t>
            </a:r>
            <a:endParaRPr lang="en-US" sz="2400" dirty="0">
              <a:solidFill>
                <a:schemeClr val="bg1"/>
              </a:solidFill>
            </a:endParaRPr>
          </a:p>
        </p:txBody>
      </p:sp>
      <p:sp>
        <p:nvSpPr>
          <p:cNvPr id="56" name="Oval 55">
            <a:extLst>
              <a:ext uri="{FF2B5EF4-FFF2-40B4-BE49-F238E27FC236}">
                <a16:creationId xmlns:a16="http://schemas.microsoft.com/office/drawing/2014/main" id="{C09EBECC-F9BA-C973-4C11-3A51DE1C1304}"/>
              </a:ext>
            </a:extLst>
          </p:cNvPr>
          <p:cNvSpPr/>
          <p:nvPr/>
        </p:nvSpPr>
        <p:spPr>
          <a:xfrm>
            <a:off x="11426857" y="4396839"/>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AE0FD90-B9A3-2C97-9DEE-FDFC000D27ED}"/>
              </a:ext>
            </a:extLst>
          </p:cNvPr>
          <p:cNvSpPr txBox="1"/>
          <p:nvPr/>
        </p:nvSpPr>
        <p:spPr>
          <a:xfrm>
            <a:off x="11556536" y="4485038"/>
            <a:ext cx="306518" cy="461665"/>
          </a:xfrm>
          <a:prstGeom prst="rect">
            <a:avLst/>
          </a:prstGeom>
          <a:noFill/>
        </p:spPr>
        <p:txBody>
          <a:bodyPr wrap="square">
            <a:spAutoFit/>
          </a:bodyPr>
          <a:lstStyle/>
          <a:p>
            <a:r>
              <a:rPr lang="en-US" sz="2400" dirty="0">
                <a:solidFill>
                  <a:schemeClr val="bg1"/>
                </a:solidFill>
                <a:latin typeface="Barlow" pitchFamily="2" charset="77"/>
              </a:rPr>
              <a:t>9</a:t>
            </a:r>
            <a:endParaRPr lang="en-US" sz="2400" dirty="0">
              <a:solidFill>
                <a:schemeClr val="bg1"/>
              </a:solidFill>
            </a:endParaRPr>
          </a:p>
        </p:txBody>
      </p:sp>
      <p:sp>
        <p:nvSpPr>
          <p:cNvPr id="58" name="Oval 57">
            <a:extLst>
              <a:ext uri="{FF2B5EF4-FFF2-40B4-BE49-F238E27FC236}">
                <a16:creationId xmlns:a16="http://schemas.microsoft.com/office/drawing/2014/main" id="{9A6F39F2-02B2-C62B-9E4D-3C467EE57CB9}"/>
              </a:ext>
            </a:extLst>
          </p:cNvPr>
          <p:cNvSpPr/>
          <p:nvPr/>
        </p:nvSpPr>
        <p:spPr>
          <a:xfrm>
            <a:off x="11426857" y="5528037"/>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0B86EC9-63B8-D1BD-C0A7-281ACBD20E5E}"/>
              </a:ext>
            </a:extLst>
          </p:cNvPr>
          <p:cNvSpPr txBox="1"/>
          <p:nvPr/>
        </p:nvSpPr>
        <p:spPr>
          <a:xfrm>
            <a:off x="11505610" y="5611537"/>
            <a:ext cx="756545" cy="461665"/>
          </a:xfrm>
          <a:prstGeom prst="rect">
            <a:avLst/>
          </a:prstGeom>
          <a:noFill/>
        </p:spPr>
        <p:txBody>
          <a:bodyPr wrap="square">
            <a:spAutoFit/>
          </a:bodyPr>
          <a:lstStyle/>
          <a:p>
            <a:r>
              <a:rPr lang="en-US" sz="2400" dirty="0">
                <a:solidFill>
                  <a:schemeClr val="bg1"/>
                </a:solidFill>
                <a:latin typeface="Barlow" pitchFamily="2" charset="77"/>
              </a:rPr>
              <a:t>10</a:t>
            </a:r>
            <a:endParaRPr lang="en-US" sz="2400" dirty="0">
              <a:solidFill>
                <a:schemeClr val="bg1"/>
              </a:solidFill>
            </a:endParaRPr>
          </a:p>
        </p:txBody>
      </p:sp>
      <p:sp>
        <p:nvSpPr>
          <p:cNvPr id="60" name="Oval 59">
            <a:extLst>
              <a:ext uri="{FF2B5EF4-FFF2-40B4-BE49-F238E27FC236}">
                <a16:creationId xmlns:a16="http://schemas.microsoft.com/office/drawing/2014/main" id="{74099583-FFC9-408C-3462-5D51AEB7EB65}"/>
              </a:ext>
            </a:extLst>
          </p:cNvPr>
          <p:cNvSpPr/>
          <p:nvPr/>
        </p:nvSpPr>
        <p:spPr>
          <a:xfrm>
            <a:off x="11426857" y="6857537"/>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9577F90-54B7-C2A2-D8AF-774A7571972B}"/>
              </a:ext>
            </a:extLst>
          </p:cNvPr>
          <p:cNvSpPr txBox="1"/>
          <p:nvPr/>
        </p:nvSpPr>
        <p:spPr>
          <a:xfrm>
            <a:off x="11529302" y="6930471"/>
            <a:ext cx="470107" cy="461665"/>
          </a:xfrm>
          <a:prstGeom prst="rect">
            <a:avLst/>
          </a:prstGeom>
          <a:noFill/>
        </p:spPr>
        <p:txBody>
          <a:bodyPr wrap="square">
            <a:spAutoFit/>
          </a:bodyPr>
          <a:lstStyle/>
          <a:p>
            <a:r>
              <a:rPr lang="en-US" sz="2400" dirty="0">
                <a:solidFill>
                  <a:schemeClr val="bg1"/>
                </a:solidFill>
                <a:latin typeface="Barlow" pitchFamily="2" charset="77"/>
              </a:rPr>
              <a:t>11</a:t>
            </a:r>
            <a:endParaRPr lang="en-US" sz="2400" dirty="0">
              <a:solidFill>
                <a:schemeClr val="bg1"/>
              </a:solidFill>
            </a:endParaRPr>
          </a:p>
        </p:txBody>
      </p:sp>
      <p:sp>
        <p:nvSpPr>
          <p:cNvPr id="5" name="Oval 4">
            <a:extLst>
              <a:ext uri="{FF2B5EF4-FFF2-40B4-BE49-F238E27FC236}">
                <a16:creationId xmlns:a16="http://schemas.microsoft.com/office/drawing/2014/main" id="{1B6FB69E-89A4-56A1-8CC2-BB984ACADEB7}"/>
              </a:ext>
            </a:extLst>
          </p:cNvPr>
          <p:cNvSpPr/>
          <p:nvPr/>
        </p:nvSpPr>
        <p:spPr>
          <a:xfrm>
            <a:off x="4724400" y="8169502"/>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BB6890-BDAB-9167-2116-CEE6D76A4429}"/>
              </a:ext>
            </a:extLst>
          </p:cNvPr>
          <p:cNvSpPr txBox="1"/>
          <p:nvPr/>
        </p:nvSpPr>
        <p:spPr>
          <a:xfrm>
            <a:off x="4861828" y="8242436"/>
            <a:ext cx="306518" cy="461665"/>
          </a:xfrm>
          <a:prstGeom prst="rect">
            <a:avLst/>
          </a:prstGeom>
          <a:noFill/>
        </p:spPr>
        <p:txBody>
          <a:bodyPr wrap="square">
            <a:spAutoFit/>
          </a:bodyPr>
          <a:lstStyle/>
          <a:p>
            <a:r>
              <a:rPr lang="en-US" sz="2400" dirty="0">
                <a:solidFill>
                  <a:schemeClr val="bg1"/>
                </a:solidFill>
                <a:latin typeface="Barlow" pitchFamily="2" charset="77"/>
              </a:rPr>
              <a:t>6</a:t>
            </a:r>
            <a:endParaRPr lang="en-US" sz="2400" dirty="0">
              <a:solidFill>
                <a:schemeClr val="bg1"/>
              </a:solidFill>
            </a:endParaRPr>
          </a:p>
        </p:txBody>
      </p:sp>
      <p:sp>
        <p:nvSpPr>
          <p:cNvPr id="11" name="Oval 10">
            <a:extLst>
              <a:ext uri="{FF2B5EF4-FFF2-40B4-BE49-F238E27FC236}">
                <a16:creationId xmlns:a16="http://schemas.microsoft.com/office/drawing/2014/main" id="{3F9E7AC6-63D3-325C-9C43-B73BB428A288}"/>
              </a:ext>
            </a:extLst>
          </p:cNvPr>
          <p:cNvSpPr/>
          <p:nvPr/>
        </p:nvSpPr>
        <p:spPr>
          <a:xfrm>
            <a:off x="11428275" y="8115300"/>
            <a:ext cx="607535" cy="607535"/>
          </a:xfrm>
          <a:prstGeom prst="ellipse">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21A1552-6E21-E311-4233-7B81F7FA96DE}"/>
              </a:ext>
            </a:extLst>
          </p:cNvPr>
          <p:cNvSpPr txBox="1"/>
          <p:nvPr/>
        </p:nvSpPr>
        <p:spPr>
          <a:xfrm>
            <a:off x="11511802" y="8188234"/>
            <a:ext cx="468689" cy="461665"/>
          </a:xfrm>
          <a:prstGeom prst="rect">
            <a:avLst/>
          </a:prstGeom>
          <a:noFill/>
        </p:spPr>
        <p:txBody>
          <a:bodyPr wrap="square">
            <a:spAutoFit/>
          </a:bodyPr>
          <a:lstStyle/>
          <a:p>
            <a:r>
              <a:rPr lang="en-US" sz="2400" dirty="0">
                <a:solidFill>
                  <a:schemeClr val="bg1"/>
                </a:solidFill>
                <a:latin typeface="Barlow" pitchFamily="2" charset="77"/>
              </a:rPr>
              <a:t>12</a:t>
            </a:r>
            <a:endParaRPr lang="en-US" sz="2400" dirty="0">
              <a:solidFill>
                <a:schemeClr val="bg1"/>
              </a:solidFill>
            </a:endParaRPr>
          </a:p>
        </p:txBody>
      </p:sp>
      <p:sp>
        <p:nvSpPr>
          <p:cNvPr id="9" name="TextBox 8">
            <a:extLst>
              <a:ext uri="{FF2B5EF4-FFF2-40B4-BE49-F238E27FC236}">
                <a16:creationId xmlns:a16="http://schemas.microsoft.com/office/drawing/2014/main" id="{CF2BFA2D-CC62-40A2-DC00-423F9B1BA76C}"/>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4</a:t>
            </a:fld>
            <a:endParaRPr lang="en-US" sz="24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1217" r="2602" b="64204"/>
          <a:stretch/>
        </p:blipFill>
        <p:spPr>
          <a:xfrm rot="-10800000">
            <a:off x="0" y="2083971"/>
            <a:ext cx="18288000" cy="7595876"/>
          </a:xfrm>
          <a:prstGeom prst="rect">
            <a:avLst/>
          </a:prstGeom>
        </p:spPr>
      </p:pic>
      <p:sp>
        <p:nvSpPr>
          <p:cNvPr id="21" name="Rectangle 20">
            <a:extLst>
              <a:ext uri="{FF2B5EF4-FFF2-40B4-BE49-F238E27FC236}">
                <a16:creationId xmlns:a16="http://schemas.microsoft.com/office/drawing/2014/main" id="{EC7C5FF2-6441-3759-23F1-9DC919FAFF83}"/>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0" y="0"/>
            <a:ext cx="18288000" cy="1197648"/>
            <a:chOff x="0" y="0"/>
            <a:chExt cx="5963830" cy="390560"/>
          </a:xfrm>
        </p:grpSpPr>
        <p:sp>
          <p:nvSpPr>
            <p:cNvPr id="5" name="Freeform 5"/>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15" name="TextBox 15"/>
          <p:cNvSpPr txBox="1"/>
          <p:nvPr/>
        </p:nvSpPr>
        <p:spPr>
          <a:xfrm>
            <a:off x="3730204" y="1332596"/>
            <a:ext cx="10827591" cy="602729"/>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KNOW YOUR NUMBERS</a:t>
            </a:r>
          </a:p>
        </p:txBody>
      </p:sp>
      <p:sp>
        <p:nvSpPr>
          <p:cNvPr id="19" name="TextBox 19"/>
          <p:cNvSpPr txBox="1"/>
          <p:nvPr/>
        </p:nvSpPr>
        <p:spPr>
          <a:xfrm>
            <a:off x="762000" y="6331048"/>
            <a:ext cx="4992756" cy="2503249"/>
          </a:xfrm>
          <a:prstGeom prst="rect">
            <a:avLst/>
          </a:prstGeom>
        </p:spPr>
        <p:txBody>
          <a:bodyPr wrap="square" lIns="0" tIns="0" rIns="0" bIns="0" rtlCol="0" anchor="t">
            <a:spAutoFit/>
          </a:bodyPr>
          <a:lstStyle/>
          <a:p>
            <a:pPr>
              <a:lnSpc>
                <a:spcPts val="3639"/>
              </a:lnSpc>
            </a:pPr>
            <a:r>
              <a:rPr lang="en-US" sz="2599" b="1" dirty="0">
                <a:solidFill>
                  <a:srgbClr val="0F4C8F"/>
                </a:solidFill>
              </a:rPr>
              <a:t>Blood Pressure</a:t>
            </a:r>
          </a:p>
          <a:p>
            <a:r>
              <a:rPr lang="en-US" sz="1700" dirty="0"/>
              <a:t>Blood pressure is a measure of how hard your blood pushes against your arteries as it moves through </a:t>
            </a:r>
            <a:br>
              <a:rPr lang="en-US" sz="1700" dirty="0"/>
            </a:br>
            <a:r>
              <a:rPr lang="en-US" sz="1700" dirty="0"/>
              <a:t>your body. High blood pressure is harmful because it makes the heart work harder and less efficiently.</a:t>
            </a:r>
          </a:p>
          <a:p>
            <a:pPr marL="342900" indent="-342900">
              <a:buFont typeface="Arial" panose="020B0604020202020204" pitchFamily="34" charset="0"/>
              <a:buChar char="•"/>
            </a:pPr>
            <a:endParaRPr lang="en-US" sz="2000" dirty="0"/>
          </a:p>
          <a:p>
            <a:pPr>
              <a:lnSpc>
                <a:spcPct val="150000"/>
              </a:lnSpc>
            </a:pPr>
            <a:r>
              <a:rPr lang="en-US" sz="1600" dirty="0">
                <a:solidFill>
                  <a:srgbClr val="0F4C8F"/>
                </a:solidFill>
                <a:hlinkClick r:id="rId5"/>
              </a:rPr>
              <a:t>Understand Blood Pressure Readings &gt;&gt;</a:t>
            </a:r>
            <a:endParaRPr lang="en-US" sz="1600" dirty="0">
              <a:solidFill>
                <a:srgbClr val="0F4C8F"/>
              </a:solidFill>
            </a:endParaRPr>
          </a:p>
          <a:p>
            <a:r>
              <a:rPr lang="en-US" sz="1600" dirty="0">
                <a:solidFill>
                  <a:srgbClr val="0F4C8F"/>
                </a:solidFill>
                <a:hlinkClick r:id="rId6"/>
              </a:rPr>
              <a:t>Know Your Numbers &gt;&gt;</a:t>
            </a:r>
            <a:endParaRPr lang="en-US" sz="1600" dirty="0">
              <a:solidFill>
                <a:srgbClr val="0F4C8F"/>
              </a:solidFill>
            </a:endParaRPr>
          </a:p>
        </p:txBody>
      </p:sp>
      <p:sp>
        <p:nvSpPr>
          <p:cNvPr id="20" name="TextBox 20"/>
          <p:cNvSpPr txBox="1"/>
          <p:nvPr/>
        </p:nvSpPr>
        <p:spPr>
          <a:xfrm>
            <a:off x="723900" y="2487368"/>
            <a:ext cx="16930456" cy="400110"/>
          </a:xfrm>
          <a:prstGeom prst="rect">
            <a:avLst/>
          </a:prstGeom>
        </p:spPr>
        <p:txBody>
          <a:bodyPr lIns="0" tIns="0" rIns="0" bIns="0" rtlCol="0" anchor="t">
            <a:spAutoFit/>
          </a:bodyPr>
          <a:lstStyle/>
          <a:p>
            <a:r>
              <a:rPr lang="en-US" sz="2600" b="1" dirty="0">
                <a:solidFill>
                  <a:srgbClr val="004A91"/>
                </a:solidFill>
                <a:latin typeface="+mj-lt"/>
              </a:rPr>
              <a:t>Knowing these three numbers can give you a more accurate picture of your health. </a:t>
            </a:r>
          </a:p>
        </p:txBody>
      </p:sp>
      <p:sp>
        <p:nvSpPr>
          <p:cNvPr id="3" name="Rectangle 2">
            <a:extLst>
              <a:ext uri="{FF2B5EF4-FFF2-40B4-BE49-F238E27FC236}">
                <a16:creationId xmlns:a16="http://schemas.microsoft.com/office/drawing/2014/main" id="{FE44827A-36E5-0824-6A61-7CC9D3895875}"/>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9">
            <a:extLst>
              <a:ext uri="{FF2B5EF4-FFF2-40B4-BE49-F238E27FC236}">
                <a16:creationId xmlns:a16="http://schemas.microsoft.com/office/drawing/2014/main" id="{3B37F9DE-F8F4-5178-5BA2-4FB7EABAFBAF}"/>
              </a:ext>
            </a:extLst>
          </p:cNvPr>
          <p:cNvSpPr txBox="1"/>
          <p:nvPr/>
        </p:nvSpPr>
        <p:spPr>
          <a:xfrm>
            <a:off x="742763" y="3009900"/>
            <a:ext cx="16249837" cy="369332"/>
          </a:xfrm>
          <a:prstGeom prst="rect">
            <a:avLst/>
          </a:prstGeom>
        </p:spPr>
        <p:txBody>
          <a:bodyPr wrap="square" lIns="0" tIns="0" rIns="0" bIns="0" rtlCol="0" anchor="t">
            <a:spAutoFit/>
          </a:bodyPr>
          <a:lstStyle/>
          <a:p>
            <a:r>
              <a:rPr lang="en-US" sz="2400" dirty="0">
                <a:solidFill>
                  <a:srgbClr val="000000"/>
                </a:solidFill>
              </a:rPr>
              <a:t>At your next appointment, speak with your doctor about how to keep them in target ranges to keep you healthy.</a:t>
            </a:r>
          </a:p>
        </p:txBody>
      </p:sp>
      <p:sp>
        <p:nvSpPr>
          <p:cNvPr id="23" name="TextBox 19">
            <a:extLst>
              <a:ext uri="{FF2B5EF4-FFF2-40B4-BE49-F238E27FC236}">
                <a16:creationId xmlns:a16="http://schemas.microsoft.com/office/drawing/2014/main" id="{F1E9F5DD-E387-00C6-11D2-26D84B302C12}"/>
              </a:ext>
            </a:extLst>
          </p:cNvPr>
          <p:cNvSpPr txBox="1"/>
          <p:nvPr/>
        </p:nvSpPr>
        <p:spPr>
          <a:xfrm>
            <a:off x="6230179" y="6331048"/>
            <a:ext cx="5010978" cy="2416046"/>
          </a:xfrm>
          <a:prstGeom prst="rect">
            <a:avLst/>
          </a:prstGeom>
        </p:spPr>
        <p:txBody>
          <a:bodyPr wrap="square" lIns="0" tIns="0" rIns="0" bIns="0" rtlCol="0" anchor="t">
            <a:spAutoFit/>
          </a:bodyPr>
          <a:lstStyle/>
          <a:p>
            <a:pPr>
              <a:lnSpc>
                <a:spcPts val="3639"/>
              </a:lnSpc>
            </a:pPr>
            <a:r>
              <a:rPr lang="en-US" sz="2599" b="1" dirty="0">
                <a:solidFill>
                  <a:srgbClr val="0F4C8F"/>
                </a:solidFill>
              </a:rPr>
              <a:t>Cholesterol</a:t>
            </a:r>
          </a:p>
          <a:p>
            <a:r>
              <a:rPr lang="en-US" sz="1700" dirty="0">
                <a:solidFill>
                  <a:srgbClr val="000000"/>
                </a:solidFill>
              </a:rPr>
              <a:t>Cholesterol is a waxy substance found in your blood. Your body needs cholesterol to build healthy cells, </a:t>
            </a:r>
            <a:br>
              <a:rPr lang="en-US" sz="1700" dirty="0">
                <a:solidFill>
                  <a:srgbClr val="000000"/>
                </a:solidFill>
              </a:rPr>
            </a:br>
            <a:r>
              <a:rPr lang="en-US" sz="1700" dirty="0">
                <a:solidFill>
                  <a:srgbClr val="000000"/>
                </a:solidFill>
              </a:rPr>
              <a:t>but high levels of cholesterol can increase your risk </a:t>
            </a:r>
            <a:br>
              <a:rPr lang="en-US" sz="1700" dirty="0">
                <a:solidFill>
                  <a:srgbClr val="000000"/>
                </a:solidFill>
              </a:rPr>
            </a:br>
            <a:r>
              <a:rPr lang="en-US" sz="1700" dirty="0">
                <a:solidFill>
                  <a:srgbClr val="000000"/>
                </a:solidFill>
              </a:rPr>
              <a:t>of heart disease.</a:t>
            </a:r>
          </a:p>
          <a:p>
            <a:pPr marL="342900" indent="-342900">
              <a:buFont typeface="Arial" panose="020B0604020202020204" pitchFamily="34" charset="0"/>
              <a:buChar char="•"/>
            </a:pPr>
            <a:endParaRPr lang="en-US" sz="2000" dirty="0">
              <a:solidFill>
                <a:srgbClr val="000000"/>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4C8F"/>
                </a:solidFill>
                <a:effectLst/>
                <a:uLnTx/>
                <a:uFillTx/>
                <a:ea typeface="+mn-ea"/>
                <a:cs typeface="+mn-cs"/>
                <a:hlinkClick r:id="rId7"/>
              </a:rPr>
              <a:t>Cholesterol Need To Know Information &gt;&gt;</a:t>
            </a:r>
            <a:endParaRPr kumimoji="0" lang="en-US" sz="1600" b="0" i="0" u="none" strike="noStrike" kern="1200" cap="none" spc="0" normalizeH="0" baseline="0" noProof="0" dirty="0">
              <a:ln>
                <a:noFill/>
              </a:ln>
              <a:solidFill>
                <a:srgbClr val="0F4C8F"/>
              </a:solidFill>
              <a:effectLst/>
              <a:uLnTx/>
              <a:uFillTx/>
              <a:ea typeface="+mn-ea"/>
              <a:cs typeface="+mn-cs"/>
            </a:endParaRPr>
          </a:p>
          <a:p>
            <a:endParaRPr lang="en-US" sz="1500" dirty="0"/>
          </a:p>
        </p:txBody>
      </p:sp>
      <p:sp>
        <p:nvSpPr>
          <p:cNvPr id="24" name="TextBox 19">
            <a:extLst>
              <a:ext uri="{FF2B5EF4-FFF2-40B4-BE49-F238E27FC236}">
                <a16:creationId xmlns:a16="http://schemas.microsoft.com/office/drawing/2014/main" id="{D046AA8A-2A38-C4EB-304C-37C1BD6C6DB7}"/>
              </a:ext>
            </a:extLst>
          </p:cNvPr>
          <p:cNvSpPr txBox="1"/>
          <p:nvPr/>
        </p:nvSpPr>
        <p:spPr>
          <a:xfrm>
            <a:off x="11695043" y="6331048"/>
            <a:ext cx="5010978" cy="2513637"/>
          </a:xfrm>
          <a:prstGeom prst="rect">
            <a:avLst/>
          </a:prstGeom>
        </p:spPr>
        <p:txBody>
          <a:bodyPr wrap="square" lIns="0" tIns="0" rIns="0" bIns="0" rtlCol="0" anchor="t">
            <a:spAutoFit/>
          </a:bodyPr>
          <a:lstStyle/>
          <a:p>
            <a:pPr>
              <a:lnSpc>
                <a:spcPts val="3639"/>
              </a:lnSpc>
            </a:pPr>
            <a:r>
              <a:rPr lang="en-US" sz="2599" b="1" dirty="0">
                <a:solidFill>
                  <a:srgbClr val="0F4C8F"/>
                </a:solidFill>
              </a:rPr>
              <a:t>Blood Glucose</a:t>
            </a:r>
          </a:p>
          <a:p>
            <a:r>
              <a:rPr lang="en-US" sz="1700" dirty="0">
                <a:solidFill>
                  <a:srgbClr val="000000"/>
                </a:solidFill>
              </a:rPr>
              <a:t>Blood glucose, or blood sugar, is the main sugar </a:t>
            </a:r>
          </a:p>
          <a:p>
            <a:r>
              <a:rPr lang="en-US" sz="1700" dirty="0">
                <a:solidFill>
                  <a:srgbClr val="000000"/>
                </a:solidFill>
              </a:rPr>
              <a:t>found in your blood and is the body's primary </a:t>
            </a:r>
          </a:p>
          <a:p>
            <a:r>
              <a:rPr lang="en-US" sz="1700" dirty="0">
                <a:solidFill>
                  <a:srgbClr val="000000"/>
                </a:solidFill>
              </a:rPr>
              <a:t>source of energy. Your body breaks down food</a:t>
            </a:r>
          </a:p>
          <a:p>
            <a:r>
              <a:rPr lang="en-US" sz="1700" dirty="0">
                <a:solidFill>
                  <a:srgbClr val="000000"/>
                </a:solidFill>
              </a:rPr>
              <a:t> into glucose and releases it into your bloodstream. </a:t>
            </a:r>
          </a:p>
          <a:p>
            <a:pPr marL="0" indent="0">
              <a:buNone/>
            </a:pPr>
            <a:endParaRPr lang="en-US" sz="2000" dirty="0"/>
          </a:p>
          <a:p>
            <a:pPr>
              <a:lnSpc>
                <a:spcPct val="150000"/>
              </a:lnSpc>
            </a:pPr>
            <a:r>
              <a:rPr kumimoji="0" lang="en-US" sz="1600" b="0" i="0" u="none" strike="noStrike" kern="1200" cap="none" spc="0" normalizeH="0" baseline="0" noProof="0" dirty="0">
                <a:ln>
                  <a:noFill/>
                </a:ln>
                <a:solidFill>
                  <a:srgbClr val="0F4C8F"/>
                </a:solidFill>
                <a:effectLst/>
                <a:uLnTx/>
                <a:uFillTx/>
                <a:ea typeface="+mn-ea"/>
                <a:cs typeface="+mn-cs"/>
                <a:hlinkClick r:id="rId8"/>
              </a:rPr>
              <a:t>Blood Sugar Testing &gt;&gt;</a:t>
            </a:r>
            <a:endParaRPr kumimoji="0" lang="en-US" sz="1600" b="0" i="0" u="none" strike="noStrike" kern="1200" cap="none" spc="0" normalizeH="0" baseline="0" noProof="0" dirty="0">
              <a:ln>
                <a:noFill/>
              </a:ln>
              <a:solidFill>
                <a:srgbClr val="0F4C8F"/>
              </a:solidFill>
              <a:effectLst/>
              <a:uLnTx/>
              <a:uFillTx/>
              <a:ea typeface="+mn-ea"/>
              <a:cs typeface="+mn-cs"/>
              <a:hlinkClick r:id="rId7"/>
            </a:endParaRPr>
          </a:p>
          <a:p>
            <a:r>
              <a:rPr kumimoji="0" lang="en-US" sz="1600" b="0" i="0" u="none" strike="noStrike" kern="1200" cap="none" spc="0" normalizeH="0" baseline="0" noProof="0" dirty="0">
                <a:ln>
                  <a:noFill/>
                </a:ln>
                <a:solidFill>
                  <a:srgbClr val="0F4C8F"/>
                </a:solidFill>
                <a:effectLst/>
                <a:uLnTx/>
                <a:uFillTx/>
                <a:ea typeface="+mn-ea"/>
                <a:cs typeface="+mn-cs"/>
                <a:hlinkClick r:id="rId9"/>
              </a:rPr>
              <a:t>Blood Gluscose &gt;&gt;</a:t>
            </a:r>
            <a:endParaRPr lang="en-US" sz="1500" dirty="0"/>
          </a:p>
        </p:txBody>
      </p:sp>
      <p:sp>
        <p:nvSpPr>
          <p:cNvPr id="30" name="TextBox 29">
            <a:extLst>
              <a:ext uri="{FF2B5EF4-FFF2-40B4-BE49-F238E27FC236}">
                <a16:creationId xmlns:a16="http://schemas.microsoft.com/office/drawing/2014/main" id="{3FF03FBC-826F-0842-2A58-D85C533BD975}"/>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5</a:t>
            </a:fld>
            <a:endParaRPr lang="en-US" sz="2400" dirty="0">
              <a:solidFill>
                <a:schemeClr val="bg1"/>
              </a:solidFill>
            </a:endParaRPr>
          </a:p>
        </p:txBody>
      </p:sp>
      <p:pic>
        <p:nvPicPr>
          <p:cNvPr id="8" name="Picture 7" descr="A person measuring blood pressure&#10;&#10;Description automatically generated">
            <a:extLst>
              <a:ext uri="{FF2B5EF4-FFF2-40B4-BE49-F238E27FC236}">
                <a16:creationId xmlns:a16="http://schemas.microsoft.com/office/drawing/2014/main" id="{FB3E559F-1069-9AD1-A7D2-AFAAF4B4F4C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297"/>
          <a:stretch/>
        </p:blipFill>
        <p:spPr>
          <a:xfrm flipH="1">
            <a:off x="830189" y="3924300"/>
            <a:ext cx="4569802" cy="2162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variety of foods on a table&#10;&#10;Description automatically generated">
            <a:extLst>
              <a:ext uri="{FF2B5EF4-FFF2-40B4-BE49-F238E27FC236}">
                <a16:creationId xmlns:a16="http://schemas.microsoft.com/office/drawing/2014/main" id="{A50D079C-D558-0100-B45E-27C8DDB5566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236805" y="3924301"/>
            <a:ext cx="4539625" cy="2162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holding a cell phone&#10;&#10;Description automatically generated">
            <a:extLst>
              <a:ext uri="{FF2B5EF4-FFF2-40B4-BE49-F238E27FC236}">
                <a16:creationId xmlns:a16="http://schemas.microsoft.com/office/drawing/2014/main" id="{419B2112-2474-C6BE-D3F9-22D0F515107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676824" y="3930446"/>
            <a:ext cx="4538326" cy="2162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7807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AE7B5F24-C464-1D0D-0B1F-9176762989F0}"/>
              </a:ext>
            </a:extLst>
          </p:cNvPr>
          <p:cNvPicPr>
            <a:picLocks noChangeAspect="1"/>
          </p:cNvPicPr>
          <p:nvPr/>
        </p:nvPicPr>
        <p:blipFill rotWithShape="1">
          <a:blip r:embed="rId2" cstate="screen">
            <a:alphaModFix amt="26000"/>
            <a:extLst>
              <a:ext uri="{28A0092B-C50C-407E-A947-70E740481C1C}">
                <a14:useLocalDpi xmlns:a14="http://schemas.microsoft.com/office/drawing/2010/main"/>
              </a:ext>
              <a:ext uri="{96DAC541-7B7A-43D3-8B79-37D633B846F1}">
                <asvg:svgBlip xmlns:asvg="http://schemas.microsoft.com/office/drawing/2016/SVG/main" r:embed="rId3"/>
              </a:ext>
            </a:extLst>
          </a:blip>
          <a:srcRect l="16587" r="3353" b="64204"/>
          <a:stretch/>
        </p:blipFill>
        <p:spPr>
          <a:xfrm rot="-10800000">
            <a:off x="-2" y="2083969"/>
            <a:ext cx="18287999" cy="8176607"/>
          </a:xfrm>
          <a:prstGeom prst="rect">
            <a:avLst/>
          </a:prstGeom>
        </p:spPr>
      </p:pic>
      <p:sp>
        <p:nvSpPr>
          <p:cNvPr id="3" name="Rectangle 2">
            <a:extLst>
              <a:ext uri="{FF2B5EF4-FFF2-40B4-BE49-F238E27FC236}">
                <a16:creationId xmlns:a16="http://schemas.microsoft.com/office/drawing/2014/main" id="{005542C0-AE22-66A0-A4F4-64DA98415EA0}"/>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0" y="0"/>
            <a:ext cx="18288000" cy="1197648"/>
            <a:chOff x="0" y="0"/>
            <a:chExt cx="5963830" cy="390560"/>
          </a:xfrm>
        </p:grpSpPr>
        <p:sp>
          <p:nvSpPr>
            <p:cNvPr id="5" name="Freeform 5"/>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577549" y="2950760"/>
            <a:ext cx="1226113" cy="1183756"/>
          </a:xfrm>
          <a:prstGeom prst="rect">
            <a:avLst/>
          </a:prstGeom>
        </p:spPr>
      </p:pic>
      <p:sp>
        <p:nvSpPr>
          <p:cNvPr id="9" name="TextBox 9"/>
          <p:cNvSpPr txBox="1"/>
          <p:nvPr/>
        </p:nvSpPr>
        <p:spPr>
          <a:xfrm>
            <a:off x="450657" y="4504930"/>
            <a:ext cx="3479897" cy="2902718"/>
          </a:xfrm>
          <a:prstGeom prst="rect">
            <a:avLst/>
          </a:prstGeom>
        </p:spPr>
        <p:txBody>
          <a:bodyPr lIns="0" tIns="0" rIns="0" bIns="0" rtlCol="0" anchor="t">
            <a:spAutoFit/>
          </a:bodyPr>
          <a:lstStyle/>
          <a:p>
            <a:pPr algn="ctr">
              <a:lnSpc>
                <a:spcPts val="2892"/>
              </a:lnSpc>
            </a:pPr>
            <a:r>
              <a:rPr lang="en-US" sz="2892" b="1" dirty="0">
                <a:solidFill>
                  <a:srgbClr val="0F4C8F"/>
                </a:solidFill>
              </a:rPr>
              <a:t>PREMIUM</a:t>
            </a:r>
          </a:p>
          <a:p>
            <a:pPr algn="ctr">
              <a:lnSpc>
                <a:spcPts val="2121"/>
              </a:lnSpc>
            </a:pPr>
            <a:endParaRPr lang="en-US" sz="2892" dirty="0">
              <a:solidFill>
                <a:srgbClr val="0F4C8F"/>
              </a:solidFill>
            </a:endParaRPr>
          </a:p>
          <a:p>
            <a:pPr algn="ctr">
              <a:lnSpc>
                <a:spcPts val="2217"/>
              </a:lnSpc>
            </a:pPr>
            <a:r>
              <a:rPr lang="en-US" sz="2217" dirty="0">
                <a:solidFill>
                  <a:srgbClr val="000000"/>
                </a:solidFill>
              </a:rPr>
              <a:t>Premium is the amount of money charged by your insurance company for the plan you have chosen. You must pay your premium to keep your coverage active, regardless of whether you use it or not.</a:t>
            </a:r>
          </a:p>
        </p:txBody>
      </p:sp>
      <p:pic>
        <p:nvPicPr>
          <p:cNvPr id="10" name="Picture 10"/>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8586175" y="2946356"/>
            <a:ext cx="1279452" cy="1279452"/>
          </a:xfrm>
          <a:prstGeom prst="rect">
            <a:avLst/>
          </a:prstGeom>
        </p:spPr>
      </p:pic>
      <p:sp>
        <p:nvSpPr>
          <p:cNvPr id="11" name="TextBox 11"/>
          <p:cNvSpPr txBox="1"/>
          <p:nvPr/>
        </p:nvSpPr>
        <p:spPr>
          <a:xfrm>
            <a:off x="7643435" y="4504930"/>
            <a:ext cx="3164932" cy="3184846"/>
          </a:xfrm>
          <a:prstGeom prst="rect">
            <a:avLst/>
          </a:prstGeom>
        </p:spPr>
        <p:txBody>
          <a:bodyPr lIns="0" tIns="0" rIns="0" bIns="0" rtlCol="0" anchor="t">
            <a:spAutoFit/>
          </a:bodyPr>
          <a:lstStyle/>
          <a:p>
            <a:pPr algn="ctr">
              <a:lnSpc>
                <a:spcPts val="2892"/>
              </a:lnSpc>
            </a:pPr>
            <a:r>
              <a:rPr lang="en-US" sz="2892" b="1" dirty="0">
                <a:solidFill>
                  <a:srgbClr val="0F4C8F"/>
                </a:solidFill>
              </a:rPr>
              <a:t>DEDUCTIBLE</a:t>
            </a:r>
          </a:p>
          <a:p>
            <a:pPr algn="ctr">
              <a:lnSpc>
                <a:spcPts val="2121"/>
              </a:lnSpc>
            </a:pPr>
            <a:endParaRPr lang="en-US" sz="2892" dirty="0">
              <a:solidFill>
                <a:srgbClr val="0F4C8F"/>
              </a:solidFill>
            </a:endParaRPr>
          </a:p>
          <a:p>
            <a:pPr algn="ctr">
              <a:lnSpc>
                <a:spcPts val="2217"/>
              </a:lnSpc>
            </a:pPr>
            <a:r>
              <a:rPr lang="en-US" sz="2217" dirty="0">
                <a:solidFill>
                  <a:srgbClr val="000000"/>
                </a:solidFill>
              </a:rPr>
              <a:t>Deductible is the fixed dollar amount you must pay from personal funds for covered medical services BEFORE insurance coverage begins making payments. Deductibles typically calculate January 1 to December 31.</a:t>
            </a:r>
          </a:p>
        </p:txBody>
      </p:sp>
      <p:pic>
        <p:nvPicPr>
          <p:cNvPr id="12" name="Picture 12"/>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12174751" y="3049800"/>
            <a:ext cx="1214801" cy="1084716"/>
          </a:xfrm>
          <a:prstGeom prst="rect">
            <a:avLst/>
          </a:prstGeom>
        </p:spPr>
      </p:pic>
      <p:sp>
        <p:nvSpPr>
          <p:cNvPr id="13" name="TextBox 13"/>
          <p:cNvSpPr txBox="1"/>
          <p:nvPr/>
        </p:nvSpPr>
        <p:spPr>
          <a:xfrm>
            <a:off x="11342729" y="4504930"/>
            <a:ext cx="2878845" cy="3002232"/>
          </a:xfrm>
          <a:prstGeom prst="rect">
            <a:avLst/>
          </a:prstGeom>
        </p:spPr>
        <p:txBody>
          <a:bodyPr lIns="0" tIns="0" rIns="0" bIns="0" rtlCol="0" anchor="t">
            <a:spAutoFit/>
          </a:bodyPr>
          <a:lstStyle/>
          <a:p>
            <a:pPr algn="ctr">
              <a:lnSpc>
                <a:spcPts val="2892"/>
              </a:lnSpc>
            </a:pPr>
            <a:r>
              <a:rPr lang="en-US" sz="2892" b="1" dirty="0">
                <a:solidFill>
                  <a:srgbClr val="0F4C8F"/>
                </a:solidFill>
              </a:rPr>
              <a:t>COINSURANCE</a:t>
            </a:r>
          </a:p>
          <a:p>
            <a:pPr algn="ctr">
              <a:lnSpc>
                <a:spcPts val="2121"/>
              </a:lnSpc>
            </a:pPr>
            <a:endParaRPr lang="en-US" sz="2220" dirty="0">
              <a:solidFill>
                <a:srgbClr val="0F4C8F"/>
              </a:solidFill>
            </a:endParaRPr>
          </a:p>
          <a:p>
            <a:pPr algn="ctr">
              <a:lnSpc>
                <a:spcPts val="2313"/>
              </a:lnSpc>
            </a:pPr>
            <a:r>
              <a:rPr lang="en-US" sz="2220" dirty="0">
                <a:solidFill>
                  <a:srgbClr val="000000"/>
                </a:solidFill>
              </a:rPr>
              <a:t>Coinsurance is your share of the costs of a covered healthcare service calculated as a percentage (for example 30%) that you must pay after the deductible amount has been met. </a:t>
            </a:r>
          </a:p>
        </p:txBody>
      </p:sp>
      <p:pic>
        <p:nvPicPr>
          <p:cNvPr id="14" name="Picture 14"/>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5081862" y="2868456"/>
            <a:ext cx="1226113" cy="1267300"/>
          </a:xfrm>
          <a:prstGeom prst="rect">
            <a:avLst/>
          </a:prstGeom>
        </p:spPr>
      </p:pic>
      <p:sp>
        <p:nvSpPr>
          <p:cNvPr id="15" name="TextBox 15"/>
          <p:cNvSpPr txBox="1"/>
          <p:nvPr/>
        </p:nvSpPr>
        <p:spPr>
          <a:xfrm>
            <a:off x="4155101" y="4504930"/>
            <a:ext cx="3164932" cy="1774204"/>
          </a:xfrm>
          <a:prstGeom prst="rect">
            <a:avLst/>
          </a:prstGeom>
        </p:spPr>
        <p:txBody>
          <a:bodyPr lIns="0" tIns="0" rIns="0" bIns="0" rtlCol="0" anchor="t">
            <a:spAutoFit/>
          </a:bodyPr>
          <a:lstStyle/>
          <a:p>
            <a:pPr algn="ctr">
              <a:lnSpc>
                <a:spcPts val="2892"/>
              </a:lnSpc>
            </a:pPr>
            <a:r>
              <a:rPr lang="en-US" sz="2892" b="1" dirty="0">
                <a:solidFill>
                  <a:srgbClr val="0F4C8F"/>
                </a:solidFill>
              </a:rPr>
              <a:t>CO-PAYMENT</a:t>
            </a:r>
          </a:p>
          <a:p>
            <a:pPr algn="ctr">
              <a:lnSpc>
                <a:spcPts val="2121"/>
              </a:lnSpc>
            </a:pPr>
            <a:endParaRPr lang="en-US" sz="2892" dirty="0">
              <a:solidFill>
                <a:srgbClr val="0F4C8F"/>
              </a:solidFill>
            </a:endParaRPr>
          </a:p>
          <a:p>
            <a:pPr algn="ctr">
              <a:lnSpc>
                <a:spcPts val="2217"/>
              </a:lnSpc>
            </a:pPr>
            <a:r>
              <a:rPr lang="en-US" sz="2217" dirty="0">
                <a:solidFill>
                  <a:srgbClr val="000000"/>
                </a:solidFill>
              </a:rPr>
              <a:t>Co-payment is a fixed dollar amount you pay for specific services covered by your health plan.</a:t>
            </a:r>
          </a:p>
        </p:txBody>
      </p:sp>
      <p:pic>
        <p:nvPicPr>
          <p:cNvPr id="16" name="Picture 16"/>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15746057" y="2912732"/>
            <a:ext cx="1073094" cy="1259813"/>
          </a:xfrm>
          <a:prstGeom prst="rect">
            <a:avLst/>
          </a:prstGeom>
        </p:spPr>
      </p:pic>
      <p:sp>
        <p:nvSpPr>
          <p:cNvPr id="17" name="TextBox 17"/>
          <p:cNvSpPr txBox="1"/>
          <p:nvPr/>
        </p:nvSpPr>
        <p:spPr>
          <a:xfrm>
            <a:off x="14754212" y="4504930"/>
            <a:ext cx="3056786" cy="4313360"/>
          </a:xfrm>
          <a:prstGeom prst="rect">
            <a:avLst/>
          </a:prstGeom>
        </p:spPr>
        <p:txBody>
          <a:bodyPr lIns="0" tIns="0" rIns="0" bIns="0" rtlCol="0" anchor="t">
            <a:spAutoFit/>
          </a:bodyPr>
          <a:lstStyle/>
          <a:p>
            <a:pPr algn="ctr">
              <a:lnSpc>
                <a:spcPts val="2892"/>
              </a:lnSpc>
            </a:pPr>
            <a:r>
              <a:rPr lang="en-US" sz="2892" b="1" dirty="0">
                <a:solidFill>
                  <a:srgbClr val="0F4C8F"/>
                </a:solidFill>
              </a:rPr>
              <a:t>OUT-OF-POCKET</a:t>
            </a:r>
          </a:p>
          <a:p>
            <a:pPr algn="ctr">
              <a:lnSpc>
                <a:spcPts val="2121"/>
              </a:lnSpc>
            </a:pPr>
            <a:endParaRPr lang="en-US" sz="2892" dirty="0">
              <a:solidFill>
                <a:srgbClr val="0F4C8F"/>
              </a:solidFill>
            </a:endParaRPr>
          </a:p>
          <a:p>
            <a:pPr algn="ctr">
              <a:lnSpc>
                <a:spcPts val="2217"/>
              </a:lnSpc>
            </a:pPr>
            <a:r>
              <a:rPr lang="en-US" sz="2217" dirty="0">
                <a:solidFill>
                  <a:srgbClr val="000000"/>
                </a:solidFill>
              </a:rPr>
              <a:t>Out-of-pocket expenses are the cost of medical care that are not covered by insurance and that you need to pay for on your own. Your out-of-pocket expenses include deductibles, coinsurance, copays, and any services that are not covered by your health insurance plan.</a:t>
            </a:r>
          </a:p>
          <a:p>
            <a:pPr algn="ctr">
              <a:lnSpc>
                <a:spcPts val="2217"/>
              </a:lnSpc>
            </a:pPr>
            <a:endParaRPr lang="en-US" sz="2217" dirty="0">
              <a:solidFill>
                <a:srgbClr val="000000"/>
              </a:solidFill>
            </a:endParaRPr>
          </a:p>
        </p:txBody>
      </p:sp>
      <p:sp>
        <p:nvSpPr>
          <p:cNvPr id="20" name="TextBox 12">
            <a:extLst>
              <a:ext uri="{FF2B5EF4-FFF2-40B4-BE49-F238E27FC236}">
                <a16:creationId xmlns:a16="http://schemas.microsoft.com/office/drawing/2014/main" id="{B6D47068-622B-2AA2-8013-4F6A8C1910E2}"/>
              </a:ext>
            </a:extLst>
          </p:cNvPr>
          <p:cNvSpPr txBox="1"/>
          <p:nvPr/>
        </p:nvSpPr>
        <p:spPr>
          <a:xfrm>
            <a:off x="3730204" y="1334103"/>
            <a:ext cx="10827591" cy="602729"/>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UNDERSTAND YOUR HEALTH INSURANCE COSTS</a:t>
            </a:r>
          </a:p>
        </p:txBody>
      </p:sp>
      <p:sp>
        <p:nvSpPr>
          <p:cNvPr id="2" name="Rectangle 1">
            <a:extLst>
              <a:ext uri="{FF2B5EF4-FFF2-40B4-BE49-F238E27FC236}">
                <a16:creationId xmlns:a16="http://schemas.microsoft.com/office/drawing/2014/main" id="{463E2CA8-B13D-6CCE-49F8-E29D7227833F}"/>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5746BF-4744-951C-5812-6CAA2F9776C8}"/>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6</a:t>
            </a:fld>
            <a:endParaRPr lang="en-US" sz="24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A00C73-3600-15A0-719E-8745D6596E36}"/>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0" y="0"/>
            <a:ext cx="18288000" cy="1197648"/>
            <a:chOff x="0" y="0"/>
            <a:chExt cx="5963830" cy="390560"/>
          </a:xfrm>
        </p:grpSpPr>
        <p:sp>
          <p:nvSpPr>
            <p:cNvPr id="5" name="Freeform 5"/>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7" name="TextBox 7"/>
          <p:cNvSpPr txBox="1"/>
          <p:nvPr/>
        </p:nvSpPr>
        <p:spPr>
          <a:xfrm>
            <a:off x="3730204" y="1333500"/>
            <a:ext cx="10827591" cy="613410"/>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COMPARE YOUR OPTIONS</a:t>
            </a:r>
          </a:p>
        </p:txBody>
      </p:sp>
      <p:graphicFrame>
        <p:nvGraphicFramePr>
          <p:cNvPr id="8" name="Table 8"/>
          <p:cNvGraphicFramePr>
            <a:graphicFrameLocks noGrp="1"/>
          </p:cNvGraphicFramePr>
          <p:nvPr>
            <p:extLst>
              <p:ext uri="{D42A27DB-BD31-4B8C-83A1-F6EECF244321}">
                <p14:modId xmlns:p14="http://schemas.microsoft.com/office/powerpoint/2010/main" val="1304880978"/>
              </p:ext>
            </p:extLst>
          </p:nvPr>
        </p:nvGraphicFramePr>
        <p:xfrm>
          <a:off x="0" y="2122078"/>
          <a:ext cx="18288000" cy="7449710"/>
        </p:xfrm>
        <a:graphic>
          <a:graphicData uri="http://schemas.openxmlformats.org/drawingml/2006/table">
            <a:tbl>
              <a:tblPr/>
              <a:tblGrid>
                <a:gridCol w="678324">
                  <a:extLst>
                    <a:ext uri="{9D8B030D-6E8A-4147-A177-3AD203B41FA5}">
                      <a16:colId xmlns:a16="http://schemas.microsoft.com/office/drawing/2014/main" val="20000"/>
                    </a:ext>
                  </a:extLst>
                </a:gridCol>
                <a:gridCol w="12887547">
                  <a:extLst>
                    <a:ext uri="{9D8B030D-6E8A-4147-A177-3AD203B41FA5}">
                      <a16:colId xmlns:a16="http://schemas.microsoft.com/office/drawing/2014/main" val="20001"/>
                    </a:ext>
                  </a:extLst>
                </a:gridCol>
                <a:gridCol w="2316199">
                  <a:extLst>
                    <a:ext uri="{9D8B030D-6E8A-4147-A177-3AD203B41FA5}">
                      <a16:colId xmlns:a16="http://schemas.microsoft.com/office/drawing/2014/main" val="20002"/>
                    </a:ext>
                  </a:extLst>
                </a:gridCol>
                <a:gridCol w="2405930">
                  <a:extLst>
                    <a:ext uri="{9D8B030D-6E8A-4147-A177-3AD203B41FA5}">
                      <a16:colId xmlns:a16="http://schemas.microsoft.com/office/drawing/2014/main" val="20003"/>
                    </a:ext>
                  </a:extLst>
                </a:gridCol>
              </a:tblGrid>
              <a:tr h="840389">
                <a:tc>
                  <a:txBody>
                    <a:bodyPr/>
                    <a:lstStyle/>
                    <a:p>
                      <a:endParaRPr lang="en-US">
                        <a:latin typeface="+mn-lt"/>
                      </a:endParaRPr>
                    </a:p>
                  </a:txBody>
                  <a:tcPr>
                    <a:lnL w="66675" cap="flat" cmpd="sng" algn="ctr">
                      <a:solidFill>
                        <a:srgbClr val="FFFFFF"/>
                      </a:solidFill>
                      <a:prstDash val="solid"/>
                      <a:round/>
                      <a:headEnd type="none" w="med" len="med"/>
                      <a:tailEnd type="none" w="med" len="med"/>
                    </a:lnL>
                    <a:lnR w="0" cap="flat" cmpd="sng" algn="ctr">
                      <a:solidFill>
                        <a:srgbClr val="004A91"/>
                      </a:solidFill>
                      <a:prstDash val="solid"/>
                      <a:round/>
                      <a:headEnd type="none" w="med" len="med"/>
                      <a:tailEnd type="none" w="med" len="med"/>
                    </a:lnR>
                    <a:lnT w="66675" cap="flat" cmpd="sng" algn="ctr">
                      <a:solidFill>
                        <a:srgbClr val="FFFFFF"/>
                      </a:solidFill>
                      <a:prstDash val="solid"/>
                      <a:round/>
                      <a:headEnd type="none" w="med" len="med"/>
                      <a:tailEnd type="none" w="med" len="med"/>
                    </a:lnT>
                    <a:lnB w="28575" cap="flat" cmpd="sng" algn="ctr">
                      <a:solidFill>
                        <a:srgbClr val="F5F6F6"/>
                      </a:solidFill>
                      <a:prstDash val="solid"/>
                      <a:round/>
                      <a:headEnd type="none" w="med" len="med"/>
                      <a:tailEnd type="none" w="med" len="med"/>
                    </a:lnB>
                    <a:solidFill>
                      <a:srgbClr val="1360B4"/>
                    </a:solidFill>
                  </a:tcPr>
                </a:tc>
                <a:tc>
                  <a:txBody>
                    <a:bodyPr/>
                    <a:lstStyle/>
                    <a:p>
                      <a:pPr algn="l">
                        <a:defRPr/>
                      </a:pPr>
                      <a:r>
                        <a:rPr lang="en-US" sz="2620" b="1" dirty="0">
                          <a:solidFill>
                            <a:srgbClr val="FFFFFF"/>
                          </a:solidFill>
                          <a:latin typeface="+mn-lt"/>
                        </a:rPr>
                        <a:t>PLAN DESCRIPTION</a:t>
                      </a:r>
                      <a:endParaRPr lang="en-US" sz="1100" b="1" dirty="0">
                        <a:latin typeface="+mn-lt"/>
                      </a:endParaRPr>
                    </a:p>
                  </a:txBody>
                  <a:tcPr anchor="ctr">
                    <a:lnL w="0" cap="flat" cmpd="sng" algn="ctr">
                      <a:solidFill>
                        <a:srgbClr val="004A91"/>
                      </a:solidFill>
                      <a:prstDash val="solid"/>
                      <a:round/>
                      <a:headEnd type="none" w="med" len="med"/>
                      <a:tailEnd type="none" w="med" len="med"/>
                    </a:lnL>
                    <a:lnR w="31340" cap="flat" cmpd="sng" algn="ctr">
                      <a:solidFill>
                        <a:srgbClr val="F5F6F6"/>
                      </a:solidFill>
                      <a:prstDash val="solid"/>
                      <a:round/>
                      <a:headEnd type="none" w="med" len="med"/>
                      <a:tailEnd type="none" w="med" len="med"/>
                    </a:lnR>
                    <a:lnT w="666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1360B4"/>
                    </a:solidFill>
                  </a:tcPr>
                </a:tc>
                <a:tc>
                  <a:txBody>
                    <a:bodyPr/>
                    <a:lstStyle/>
                    <a:p>
                      <a:pPr algn="l">
                        <a:defRPr/>
                      </a:pPr>
                      <a:r>
                        <a:rPr lang="en-US" sz="2620" b="1" dirty="0">
                          <a:solidFill>
                            <a:srgbClr val="FFFFFF"/>
                          </a:solidFill>
                          <a:latin typeface="+mn-lt"/>
                        </a:rPr>
                        <a:t>OPTION 1</a:t>
                      </a:r>
                      <a:endParaRPr lang="en-US" sz="1100" b="1" dirty="0">
                        <a:latin typeface="+mn-lt"/>
                      </a:endParaRPr>
                    </a:p>
                  </a:txBody>
                  <a:tcPr anchor="ctr">
                    <a:lnL w="31340" cap="flat" cmpd="sng" algn="ctr">
                      <a:solidFill>
                        <a:srgbClr val="F5F6F6"/>
                      </a:solidFill>
                      <a:prstDash val="solid"/>
                      <a:round/>
                      <a:headEnd type="none" w="med" len="med"/>
                      <a:tailEnd type="none" w="med" len="med"/>
                    </a:lnL>
                    <a:lnR w="31340" cap="flat" cmpd="sng" algn="ctr">
                      <a:solidFill>
                        <a:srgbClr val="F5F6F6"/>
                      </a:solidFill>
                      <a:prstDash val="solid"/>
                      <a:round/>
                      <a:headEnd type="none" w="med" len="med"/>
                      <a:tailEnd type="none" w="med" len="med"/>
                    </a:lnR>
                    <a:lnT w="666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1360B4"/>
                    </a:solidFill>
                  </a:tcPr>
                </a:tc>
                <a:tc>
                  <a:txBody>
                    <a:bodyPr/>
                    <a:lstStyle/>
                    <a:p>
                      <a:pPr algn="l">
                        <a:defRPr/>
                      </a:pPr>
                      <a:r>
                        <a:rPr lang="en-US" sz="2620" b="1" dirty="0">
                          <a:solidFill>
                            <a:srgbClr val="FFFFFF"/>
                          </a:solidFill>
                          <a:latin typeface="+mn-lt"/>
                        </a:rPr>
                        <a:t>OPTION 2</a:t>
                      </a:r>
                      <a:endParaRPr lang="en-US" sz="1100" b="1" dirty="0">
                        <a:latin typeface="+mn-lt"/>
                      </a:endParaRPr>
                    </a:p>
                  </a:txBody>
                  <a:tcPr anchor="ctr">
                    <a:lnL w="31340" cap="flat" cmpd="sng" algn="ctr">
                      <a:solidFill>
                        <a:srgbClr val="F5F6F6"/>
                      </a:solidFill>
                      <a:prstDash val="solid"/>
                      <a:round/>
                      <a:headEnd type="none" w="med" len="med"/>
                      <a:tailEnd type="none" w="med" len="med"/>
                    </a:lnL>
                    <a:lnR w="66675" cap="flat" cmpd="sng" algn="ctr">
                      <a:solidFill>
                        <a:srgbClr val="FFFFFF"/>
                      </a:solidFill>
                      <a:prstDash val="solid"/>
                      <a:round/>
                      <a:headEnd type="none" w="med" len="med"/>
                      <a:tailEnd type="none" w="med" len="med"/>
                    </a:lnR>
                    <a:lnT w="666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1360B4"/>
                    </a:solidFill>
                  </a:tcPr>
                </a:tc>
                <a:extLst>
                  <a:ext uri="{0D108BD9-81ED-4DB2-BD59-A6C34878D82A}">
                    <a16:rowId xmlns:a16="http://schemas.microsoft.com/office/drawing/2014/main" val="10000"/>
                  </a:ext>
                </a:extLst>
              </a:tr>
              <a:tr h="822753">
                <a:tc>
                  <a:txBody>
                    <a:bodyPr/>
                    <a:lstStyle/>
                    <a:p>
                      <a:pPr algn="ctr">
                        <a:defRPr/>
                      </a:pPr>
                      <a:r>
                        <a:rPr lang="en-US" sz="1991" dirty="0">
                          <a:solidFill>
                            <a:srgbClr val="000000"/>
                          </a:solidFill>
                          <a:latin typeface="+mn-lt"/>
                        </a:rPr>
                        <a:t>A</a:t>
                      </a:r>
                      <a:endParaRPr lang="en-US" sz="1100" dirty="0">
                        <a:latin typeface="+mn-lt"/>
                      </a:endParaRPr>
                    </a:p>
                  </a:txBody>
                  <a:tcPr anchor="ctr">
                    <a:lnL w="666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5F6F6"/>
                      </a:solidFill>
                      <a:prstDash val="solid"/>
                      <a:round/>
                      <a:headEnd type="none" w="med" len="med"/>
                      <a:tailEnd type="none" w="med" len="med"/>
                    </a:lnT>
                    <a:lnB w="0" cap="flat" cmpd="sng" algn="ctr">
                      <a:solidFill>
                        <a:srgbClr val="F5F6F6"/>
                      </a:solidFill>
                      <a:prstDash val="solid"/>
                      <a:round/>
                      <a:headEnd type="none" w="med" len="med"/>
                      <a:tailEnd type="none" w="med" len="med"/>
                    </a:lnB>
                    <a:solidFill>
                      <a:srgbClr val="EAF1F8"/>
                    </a:solidFill>
                  </a:tcPr>
                </a:tc>
                <a:tc>
                  <a:txBody>
                    <a:bodyPr/>
                    <a:lstStyle/>
                    <a:p>
                      <a:pPr algn="l">
                        <a:defRPr/>
                      </a:pPr>
                      <a:r>
                        <a:rPr lang="en-US" sz="2100" dirty="0">
                          <a:solidFill>
                            <a:srgbClr val="000000"/>
                          </a:solidFill>
                          <a:latin typeface="+mn-lt"/>
                        </a:rPr>
                        <a:t>Annual Deductible</a:t>
                      </a:r>
                      <a:endParaRPr lang="en-US" sz="1100" dirty="0">
                        <a:latin typeface="+mn-lt"/>
                      </a:endParaRPr>
                    </a:p>
                  </a:txBody>
                  <a:tcPr anchor="ctr">
                    <a:lnL w="952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0" cap="flat" cmpd="sng" algn="ctr">
                      <a:solidFill>
                        <a:srgbClr val="F5F6F6"/>
                      </a:solidFill>
                      <a:prstDash val="solid"/>
                      <a:round/>
                      <a:headEnd type="none" w="med" len="med"/>
                      <a:tailEnd type="none" w="med" len="med"/>
                    </a:lnB>
                    <a:solidFill>
                      <a:srgbClr val="EAF1F8"/>
                    </a:solidFill>
                  </a:tcPr>
                </a:tc>
                <a:tc>
                  <a:txBody>
                    <a:bodyPr/>
                    <a:lstStyle/>
                    <a:p>
                      <a:pPr algn="l">
                        <a:defRPr/>
                      </a:pPr>
                      <a:r>
                        <a:rPr lang="en-US" sz="2620">
                          <a:solidFill>
                            <a:srgbClr val="000000"/>
                          </a:solidFill>
                          <a:latin typeface="+mn-lt"/>
                        </a:rPr>
                        <a:t>$</a:t>
                      </a:r>
                      <a:endParaRPr lang="en-US" sz="1100">
                        <a:latin typeface="+mn-lt"/>
                      </a:endParaRPr>
                    </a:p>
                  </a:txBody>
                  <a:tcPr anchor="ctr">
                    <a:lnL w="19050" cap="flat" cmpd="sng" algn="ctr">
                      <a:solidFill>
                        <a:srgbClr val="FFFFFF"/>
                      </a:solidFill>
                      <a:prstDash val="solid"/>
                      <a:round/>
                      <a:headEnd type="none" w="med" len="med"/>
                      <a:tailEnd type="none" w="med" len="med"/>
                    </a:lnL>
                    <a:lnR w="3134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EAF1F8"/>
                    </a:solidFill>
                  </a:tcPr>
                </a:tc>
                <a:tc>
                  <a:txBody>
                    <a:bodyPr/>
                    <a:lstStyle/>
                    <a:p>
                      <a:pPr algn="l">
                        <a:defRPr/>
                      </a:pPr>
                      <a:r>
                        <a:rPr lang="en-US" sz="2620">
                          <a:solidFill>
                            <a:srgbClr val="000000"/>
                          </a:solidFill>
                          <a:latin typeface="+mn-lt"/>
                        </a:rPr>
                        <a:t>$</a:t>
                      </a:r>
                      <a:endParaRPr lang="en-US" sz="1100">
                        <a:latin typeface="+mn-lt"/>
                      </a:endParaRPr>
                    </a:p>
                  </a:txBody>
                  <a:tcPr anchor="ctr">
                    <a:lnL w="31340" cap="flat" cmpd="sng" algn="ctr">
                      <a:solidFill>
                        <a:srgbClr val="FFFFFF"/>
                      </a:solidFill>
                      <a:prstDash val="solid"/>
                      <a:round/>
                      <a:headEnd type="none" w="med" len="med"/>
                      <a:tailEnd type="none" w="med" len="med"/>
                    </a:lnL>
                    <a:lnR w="666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EAF1F8"/>
                    </a:solidFill>
                  </a:tcPr>
                </a:tc>
                <a:extLst>
                  <a:ext uri="{0D108BD9-81ED-4DB2-BD59-A6C34878D82A}">
                    <a16:rowId xmlns:a16="http://schemas.microsoft.com/office/drawing/2014/main" val="10001"/>
                  </a:ext>
                </a:extLst>
              </a:tr>
              <a:tr h="824133">
                <a:tc>
                  <a:txBody>
                    <a:bodyPr/>
                    <a:lstStyle/>
                    <a:p>
                      <a:pPr algn="ctr">
                        <a:defRPr/>
                      </a:pPr>
                      <a:r>
                        <a:rPr lang="en-US" sz="1991">
                          <a:solidFill>
                            <a:srgbClr val="000000"/>
                          </a:solidFill>
                          <a:latin typeface="+mn-lt"/>
                        </a:rPr>
                        <a:t>B</a:t>
                      </a:r>
                      <a:endParaRPr lang="en-US" sz="1100">
                        <a:latin typeface="+mn-lt"/>
                      </a:endParaRPr>
                    </a:p>
                  </a:txBody>
                  <a:tcPr anchor="ctr">
                    <a:lnL w="666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0" cap="flat" cmpd="sng" algn="ctr">
                      <a:solidFill>
                        <a:srgbClr val="F5F6F6"/>
                      </a:solidFill>
                      <a:prstDash val="solid"/>
                      <a:round/>
                      <a:headEnd type="none" w="med" len="med"/>
                      <a:tailEnd type="none" w="med" len="med"/>
                    </a:lnT>
                    <a:lnB w="0" cap="flat" cmpd="sng" algn="ctr">
                      <a:solidFill>
                        <a:srgbClr val="F5F6F6"/>
                      </a:solidFill>
                      <a:prstDash val="solid"/>
                      <a:round/>
                      <a:headEnd type="none" w="med" len="med"/>
                      <a:tailEnd type="none" w="med" len="med"/>
                    </a:lnB>
                    <a:solidFill>
                      <a:srgbClr val="F5F6F6"/>
                    </a:solidFill>
                  </a:tcPr>
                </a:tc>
                <a:tc>
                  <a:txBody>
                    <a:bodyPr/>
                    <a:lstStyle/>
                    <a:p>
                      <a:pPr algn="l">
                        <a:defRPr/>
                      </a:pPr>
                      <a:r>
                        <a:rPr lang="en-US" sz="2100" dirty="0">
                          <a:solidFill>
                            <a:srgbClr val="000000"/>
                          </a:solidFill>
                          <a:latin typeface="+mn-lt"/>
                        </a:rPr>
                        <a:t>Total out-of-pocket costs (excluding deductible)</a:t>
                      </a:r>
                      <a:endParaRPr lang="en-US" sz="1100" dirty="0">
                        <a:latin typeface="+mn-lt"/>
                      </a:endParaRPr>
                    </a:p>
                  </a:txBody>
                  <a:tcPr anchor="ctr">
                    <a:lnL w="952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0" cap="flat" cmpd="sng" algn="ctr">
                      <a:solidFill>
                        <a:srgbClr val="F5F6F6"/>
                      </a:solidFill>
                      <a:prstDash val="solid"/>
                      <a:round/>
                      <a:headEnd type="none" w="med" len="med"/>
                      <a:tailEnd type="none" w="med" len="med"/>
                    </a:lnT>
                    <a:lnB w="0" cap="flat" cmpd="sng" algn="ctr">
                      <a:solidFill>
                        <a:srgbClr val="F5F6F6"/>
                      </a:solidFill>
                      <a:prstDash val="solid"/>
                      <a:round/>
                      <a:headEnd type="none" w="med" len="med"/>
                      <a:tailEnd type="none" w="med" len="med"/>
                    </a:lnB>
                    <a:solidFill>
                      <a:srgbClr val="F5F6F6"/>
                    </a:solidFill>
                  </a:tcPr>
                </a:tc>
                <a:tc>
                  <a:txBody>
                    <a:bodyPr/>
                    <a:lstStyle/>
                    <a:p>
                      <a:pPr algn="l">
                        <a:defRPr/>
                      </a:pPr>
                      <a:r>
                        <a:rPr lang="en-US" sz="2620">
                          <a:solidFill>
                            <a:srgbClr val="000000"/>
                          </a:solidFill>
                          <a:latin typeface="+mn-lt"/>
                        </a:rPr>
                        <a:t>$</a:t>
                      </a:r>
                      <a:endParaRPr lang="en-US" sz="1100">
                        <a:latin typeface="+mn-lt"/>
                      </a:endParaRPr>
                    </a:p>
                  </a:txBody>
                  <a:tcPr anchor="ctr">
                    <a:lnL w="19050" cap="flat" cmpd="sng" algn="ctr">
                      <a:solidFill>
                        <a:srgbClr val="FFFFFF"/>
                      </a:solidFill>
                      <a:prstDash val="solid"/>
                      <a:round/>
                      <a:headEnd type="none" w="med" len="med"/>
                      <a:tailEnd type="none" w="med" len="med"/>
                    </a:lnL>
                    <a:lnR w="31340"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F5F6F6"/>
                    </a:solidFill>
                  </a:tcPr>
                </a:tc>
                <a:tc>
                  <a:txBody>
                    <a:bodyPr/>
                    <a:lstStyle/>
                    <a:p>
                      <a:pPr algn="l">
                        <a:defRPr/>
                      </a:pPr>
                      <a:r>
                        <a:rPr lang="en-US" sz="2620">
                          <a:solidFill>
                            <a:srgbClr val="000000"/>
                          </a:solidFill>
                          <a:latin typeface="+mn-lt"/>
                        </a:rPr>
                        <a:t>$</a:t>
                      </a:r>
                      <a:endParaRPr lang="en-US" sz="1100">
                        <a:latin typeface="+mn-lt"/>
                      </a:endParaRPr>
                    </a:p>
                  </a:txBody>
                  <a:tcPr anchor="ctr">
                    <a:lnL w="31340" cap="flat" cmpd="sng" algn="ctr">
                      <a:solidFill>
                        <a:srgbClr val="FFFFFF"/>
                      </a:solidFill>
                      <a:prstDash val="solid"/>
                      <a:round/>
                      <a:headEnd type="none" w="med" len="med"/>
                      <a:tailEnd type="none" w="med" len="med"/>
                    </a:lnL>
                    <a:lnR w="66675"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F5F6F6"/>
                    </a:solidFill>
                  </a:tcPr>
                </a:tc>
                <a:extLst>
                  <a:ext uri="{0D108BD9-81ED-4DB2-BD59-A6C34878D82A}">
                    <a16:rowId xmlns:a16="http://schemas.microsoft.com/office/drawing/2014/main" val="10002"/>
                  </a:ext>
                </a:extLst>
              </a:tr>
              <a:tr h="824133">
                <a:tc>
                  <a:txBody>
                    <a:bodyPr/>
                    <a:lstStyle/>
                    <a:p>
                      <a:pPr algn="ctr">
                        <a:defRPr/>
                      </a:pPr>
                      <a:r>
                        <a:rPr lang="en-US" sz="1991" dirty="0">
                          <a:solidFill>
                            <a:srgbClr val="000000"/>
                          </a:solidFill>
                          <a:latin typeface="+mn-lt"/>
                        </a:rPr>
                        <a:t>C</a:t>
                      </a:r>
                      <a:endParaRPr lang="en-US" sz="1100" dirty="0">
                        <a:latin typeface="+mn-lt"/>
                      </a:endParaRPr>
                    </a:p>
                  </a:txBody>
                  <a:tcPr anchor="ctr">
                    <a:lnL w="666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0" cap="flat" cmpd="sng" algn="ctr">
                      <a:solidFill>
                        <a:srgbClr val="F5F6F6"/>
                      </a:solidFill>
                      <a:prstDash val="solid"/>
                      <a:round/>
                      <a:headEnd type="none" w="med" len="med"/>
                      <a:tailEnd type="none" w="med" len="med"/>
                    </a:lnT>
                    <a:lnB w="0" cap="flat" cmpd="sng" algn="ctr">
                      <a:solidFill>
                        <a:srgbClr val="004A91"/>
                      </a:solidFill>
                      <a:prstDash val="solid"/>
                      <a:round/>
                      <a:headEnd type="none" w="med" len="med"/>
                      <a:tailEnd type="none" w="med" len="med"/>
                    </a:lnB>
                    <a:solidFill>
                      <a:srgbClr val="EAF1F8"/>
                    </a:solidFill>
                  </a:tcPr>
                </a:tc>
                <a:tc>
                  <a:txBody>
                    <a:bodyPr/>
                    <a:lstStyle/>
                    <a:p>
                      <a:pPr algn="l">
                        <a:defRPr/>
                      </a:pPr>
                      <a:r>
                        <a:rPr lang="en-US" sz="2100" dirty="0">
                          <a:solidFill>
                            <a:srgbClr val="000000"/>
                          </a:solidFill>
                          <a:latin typeface="+mn-lt"/>
                        </a:rPr>
                        <a:t>Estimated annual copays for prescriptions and/or doctor office visits</a:t>
                      </a:r>
                      <a:endParaRPr lang="en-US" sz="1100" dirty="0">
                        <a:latin typeface="+mn-lt"/>
                      </a:endParaRPr>
                    </a:p>
                  </a:txBody>
                  <a:tcPr anchor="ctr">
                    <a:lnL w="952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0" cap="flat" cmpd="sng" algn="ctr">
                      <a:solidFill>
                        <a:srgbClr val="F5F6F6"/>
                      </a:solidFill>
                      <a:prstDash val="solid"/>
                      <a:round/>
                      <a:headEnd type="none" w="med" len="med"/>
                      <a:tailEnd type="none" w="med" len="med"/>
                    </a:lnT>
                    <a:lnB w="0" cap="flat" cmpd="sng" algn="ctr">
                      <a:solidFill>
                        <a:srgbClr val="004A91"/>
                      </a:solidFill>
                      <a:prstDash val="solid"/>
                      <a:round/>
                      <a:headEnd type="none" w="med" len="med"/>
                      <a:tailEnd type="none" w="med" len="med"/>
                    </a:lnB>
                    <a:solidFill>
                      <a:srgbClr val="EAF1F8"/>
                    </a:solidFill>
                  </a:tcPr>
                </a:tc>
                <a:tc>
                  <a:txBody>
                    <a:bodyPr/>
                    <a:lstStyle/>
                    <a:p>
                      <a:pPr algn="l">
                        <a:defRPr/>
                      </a:pPr>
                      <a:r>
                        <a:rPr lang="en-US" sz="2620">
                          <a:solidFill>
                            <a:srgbClr val="000000"/>
                          </a:solidFill>
                          <a:latin typeface="+mn-lt"/>
                        </a:rPr>
                        <a:t>$</a:t>
                      </a:r>
                      <a:endParaRPr lang="en-US" sz="1100">
                        <a:latin typeface="+mn-lt"/>
                      </a:endParaRPr>
                    </a:p>
                  </a:txBody>
                  <a:tcPr anchor="ctr">
                    <a:lnL w="19050" cap="flat" cmpd="sng" algn="ctr">
                      <a:solidFill>
                        <a:srgbClr val="FFFFFF"/>
                      </a:solidFill>
                      <a:prstDash val="solid"/>
                      <a:round/>
                      <a:headEnd type="none" w="med" len="med"/>
                      <a:tailEnd type="none" w="med" len="med"/>
                    </a:lnL>
                    <a:lnR w="31340"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EAF1F8"/>
                    </a:solidFill>
                  </a:tcPr>
                </a:tc>
                <a:tc>
                  <a:txBody>
                    <a:bodyPr/>
                    <a:lstStyle/>
                    <a:p>
                      <a:pPr algn="l">
                        <a:defRPr/>
                      </a:pPr>
                      <a:r>
                        <a:rPr lang="en-US" sz="2620">
                          <a:solidFill>
                            <a:srgbClr val="000000"/>
                          </a:solidFill>
                          <a:latin typeface="+mn-lt"/>
                        </a:rPr>
                        <a:t>$</a:t>
                      </a:r>
                      <a:endParaRPr lang="en-US" sz="1100">
                        <a:latin typeface="+mn-lt"/>
                      </a:endParaRPr>
                    </a:p>
                  </a:txBody>
                  <a:tcPr anchor="ctr">
                    <a:lnL w="31340" cap="flat" cmpd="sng" algn="ctr">
                      <a:solidFill>
                        <a:srgbClr val="FFFFFF"/>
                      </a:solidFill>
                      <a:prstDash val="solid"/>
                      <a:round/>
                      <a:headEnd type="none" w="med" len="med"/>
                      <a:tailEnd type="none" w="med" len="med"/>
                    </a:lnL>
                    <a:lnR w="66675"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EAF1F8"/>
                    </a:solidFill>
                  </a:tcPr>
                </a:tc>
                <a:extLst>
                  <a:ext uri="{0D108BD9-81ED-4DB2-BD59-A6C34878D82A}">
                    <a16:rowId xmlns:a16="http://schemas.microsoft.com/office/drawing/2014/main" val="10003"/>
                  </a:ext>
                </a:extLst>
              </a:tr>
              <a:tr h="824133">
                <a:tc>
                  <a:txBody>
                    <a:bodyPr/>
                    <a:lstStyle/>
                    <a:p>
                      <a:pPr algn="ctr">
                        <a:defRPr/>
                      </a:pPr>
                      <a:r>
                        <a:rPr lang="en-US" sz="2096" dirty="0">
                          <a:solidFill>
                            <a:srgbClr val="000000"/>
                          </a:solidFill>
                          <a:latin typeface="+mn-lt"/>
                        </a:rPr>
                        <a:t>D</a:t>
                      </a:r>
                      <a:endParaRPr lang="en-US" sz="1100" dirty="0">
                        <a:latin typeface="+mn-lt"/>
                      </a:endParaRPr>
                    </a:p>
                  </a:txBody>
                  <a:tcPr anchor="ctr">
                    <a:lnL w="666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0" cap="flat" cmpd="sng" algn="ctr">
                      <a:solidFill>
                        <a:srgbClr val="004A91"/>
                      </a:solidFill>
                      <a:prstDash val="solid"/>
                      <a:round/>
                      <a:headEnd type="none" w="med" len="med"/>
                      <a:tailEnd type="none" w="med" len="med"/>
                    </a:lnT>
                    <a:lnB w="0" cap="flat" cmpd="sng" algn="ctr">
                      <a:solidFill>
                        <a:srgbClr val="004A91"/>
                      </a:solidFill>
                      <a:prstDash val="solid"/>
                      <a:round/>
                      <a:headEnd type="none" w="med" len="med"/>
                      <a:tailEnd type="none" w="med" len="med"/>
                    </a:lnB>
                    <a:solidFill>
                      <a:srgbClr val="F5F6F6"/>
                    </a:solidFill>
                  </a:tcPr>
                </a:tc>
                <a:tc>
                  <a:txBody>
                    <a:bodyPr/>
                    <a:lstStyle/>
                    <a:p>
                      <a:pPr algn="l">
                        <a:defRPr/>
                      </a:pPr>
                      <a:r>
                        <a:rPr lang="en-US" sz="2100" dirty="0">
                          <a:solidFill>
                            <a:srgbClr val="000000"/>
                          </a:solidFill>
                          <a:latin typeface="+mn-lt"/>
                        </a:rPr>
                        <a:t>Add the deductible, total out-of-pocket costs and copay costs (A+B+C = )</a:t>
                      </a:r>
                      <a:endParaRPr lang="en-US" sz="1100" dirty="0">
                        <a:latin typeface="+mn-lt"/>
                      </a:endParaRPr>
                    </a:p>
                  </a:txBody>
                  <a:tcPr anchor="ctr">
                    <a:lnL w="952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0" cap="flat" cmpd="sng" algn="ctr">
                      <a:solidFill>
                        <a:srgbClr val="004A91"/>
                      </a:solidFill>
                      <a:prstDash val="solid"/>
                      <a:round/>
                      <a:headEnd type="none" w="med" len="med"/>
                      <a:tailEnd type="none" w="med" len="med"/>
                    </a:lnT>
                    <a:lnB w="0" cap="flat" cmpd="sng" algn="ctr">
                      <a:solidFill>
                        <a:srgbClr val="004A91"/>
                      </a:solidFill>
                      <a:prstDash val="solid"/>
                      <a:round/>
                      <a:headEnd type="none" w="med" len="med"/>
                      <a:tailEnd type="none" w="med" len="med"/>
                    </a:lnB>
                    <a:solidFill>
                      <a:srgbClr val="F5F6F6"/>
                    </a:solidFill>
                  </a:tcPr>
                </a:tc>
                <a:tc>
                  <a:txBody>
                    <a:bodyPr/>
                    <a:lstStyle/>
                    <a:p>
                      <a:pPr algn="l">
                        <a:defRPr/>
                      </a:pPr>
                      <a:r>
                        <a:rPr lang="en-US" sz="2620">
                          <a:solidFill>
                            <a:srgbClr val="000000"/>
                          </a:solidFill>
                          <a:latin typeface="+mn-lt"/>
                        </a:rPr>
                        <a:t>$</a:t>
                      </a:r>
                      <a:endParaRPr lang="en-US" sz="1100">
                        <a:latin typeface="+mn-lt"/>
                      </a:endParaRPr>
                    </a:p>
                  </a:txBody>
                  <a:tcPr anchor="ctr">
                    <a:lnL w="19050" cap="flat" cmpd="sng" algn="ctr">
                      <a:solidFill>
                        <a:srgbClr val="FFFFFF"/>
                      </a:solidFill>
                      <a:prstDash val="solid"/>
                      <a:round/>
                      <a:headEnd type="none" w="med" len="med"/>
                      <a:tailEnd type="none" w="med" len="med"/>
                    </a:lnL>
                    <a:lnR w="31340"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F5F6F6"/>
                    </a:solidFill>
                  </a:tcPr>
                </a:tc>
                <a:tc>
                  <a:txBody>
                    <a:bodyPr/>
                    <a:lstStyle/>
                    <a:p>
                      <a:pPr algn="l">
                        <a:defRPr/>
                      </a:pPr>
                      <a:r>
                        <a:rPr lang="en-US" sz="2620">
                          <a:solidFill>
                            <a:srgbClr val="000000"/>
                          </a:solidFill>
                          <a:latin typeface="+mn-lt"/>
                        </a:rPr>
                        <a:t>$</a:t>
                      </a:r>
                      <a:endParaRPr lang="en-US" sz="1100">
                        <a:latin typeface="+mn-lt"/>
                      </a:endParaRPr>
                    </a:p>
                  </a:txBody>
                  <a:tcPr anchor="ctr">
                    <a:lnL w="31340" cap="flat" cmpd="sng" algn="ctr">
                      <a:solidFill>
                        <a:srgbClr val="FFFFFF"/>
                      </a:solidFill>
                      <a:prstDash val="solid"/>
                      <a:round/>
                      <a:headEnd type="none" w="med" len="med"/>
                      <a:tailEnd type="none" w="med" len="med"/>
                    </a:lnL>
                    <a:lnR w="66675"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F5F6F6"/>
                    </a:solidFill>
                  </a:tcPr>
                </a:tc>
                <a:extLst>
                  <a:ext uri="{0D108BD9-81ED-4DB2-BD59-A6C34878D82A}">
                    <a16:rowId xmlns:a16="http://schemas.microsoft.com/office/drawing/2014/main" val="10004"/>
                  </a:ext>
                </a:extLst>
              </a:tr>
              <a:tr h="824133">
                <a:tc>
                  <a:txBody>
                    <a:bodyPr/>
                    <a:lstStyle/>
                    <a:p>
                      <a:pPr algn="ctr">
                        <a:defRPr/>
                      </a:pPr>
                      <a:r>
                        <a:rPr lang="en-US" sz="2096" dirty="0">
                          <a:solidFill>
                            <a:srgbClr val="000000"/>
                          </a:solidFill>
                          <a:latin typeface="+mn-lt"/>
                        </a:rPr>
                        <a:t>E</a:t>
                      </a:r>
                      <a:endParaRPr lang="en-US" sz="1100" dirty="0">
                        <a:latin typeface="+mn-lt"/>
                      </a:endParaRPr>
                    </a:p>
                  </a:txBody>
                  <a:tcPr anchor="ctr">
                    <a:lnL w="666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0" cap="flat" cmpd="sng" algn="ctr">
                      <a:solidFill>
                        <a:srgbClr val="004A91"/>
                      </a:solidFill>
                      <a:prstDash val="solid"/>
                      <a:round/>
                      <a:headEnd type="none" w="med" len="med"/>
                      <a:tailEnd type="none" w="med" len="med"/>
                    </a:lnT>
                    <a:lnB w="0" cap="flat" cmpd="sng" algn="ctr">
                      <a:solidFill>
                        <a:srgbClr val="004A91"/>
                      </a:solidFill>
                      <a:prstDash val="solid"/>
                      <a:round/>
                      <a:headEnd type="none" w="med" len="med"/>
                      <a:tailEnd type="none" w="med" len="med"/>
                    </a:lnB>
                    <a:solidFill>
                      <a:srgbClr val="EAF1F8"/>
                    </a:solidFill>
                  </a:tcPr>
                </a:tc>
                <a:tc>
                  <a:txBody>
                    <a:bodyPr/>
                    <a:lstStyle/>
                    <a:p>
                      <a:pPr algn="l">
                        <a:defRPr/>
                      </a:pPr>
                      <a:r>
                        <a:rPr lang="en-US" sz="2100" dirty="0">
                          <a:solidFill>
                            <a:srgbClr val="000000"/>
                          </a:solidFill>
                          <a:latin typeface="+mn-lt"/>
                        </a:rPr>
                        <a:t>Employer contribution to out-of-pocket expenses </a:t>
                      </a:r>
                      <a:r>
                        <a:rPr lang="en-US" sz="2100" dirty="0" err="1">
                          <a:solidFill>
                            <a:srgbClr val="000000"/>
                          </a:solidFill>
                          <a:latin typeface="+mn-lt"/>
                        </a:rPr>
                        <a:t>ie</a:t>
                      </a:r>
                      <a:r>
                        <a:rPr lang="en-US" sz="2100" dirty="0">
                          <a:solidFill>
                            <a:srgbClr val="000000"/>
                          </a:solidFill>
                          <a:latin typeface="+mn-lt"/>
                        </a:rPr>
                        <a:t>. Health Savings Account (HSA) if applicable</a:t>
                      </a:r>
                      <a:endParaRPr lang="en-US" sz="1100" dirty="0">
                        <a:latin typeface="+mn-lt"/>
                      </a:endParaRPr>
                    </a:p>
                  </a:txBody>
                  <a:tcPr anchor="ctr">
                    <a:lnL w="952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0" cap="flat" cmpd="sng" algn="ctr">
                      <a:solidFill>
                        <a:srgbClr val="004A91"/>
                      </a:solidFill>
                      <a:prstDash val="solid"/>
                      <a:round/>
                      <a:headEnd type="none" w="med" len="med"/>
                      <a:tailEnd type="none" w="med" len="med"/>
                    </a:lnT>
                    <a:lnB w="0" cap="flat" cmpd="sng" algn="ctr">
                      <a:solidFill>
                        <a:srgbClr val="004A91"/>
                      </a:solidFill>
                      <a:prstDash val="solid"/>
                      <a:round/>
                      <a:headEnd type="none" w="med" len="med"/>
                      <a:tailEnd type="none" w="med" len="med"/>
                    </a:lnB>
                    <a:solidFill>
                      <a:srgbClr val="EAF1F8"/>
                    </a:solidFill>
                  </a:tcPr>
                </a:tc>
                <a:tc>
                  <a:txBody>
                    <a:bodyPr/>
                    <a:lstStyle/>
                    <a:p>
                      <a:pPr algn="l">
                        <a:defRPr/>
                      </a:pPr>
                      <a:r>
                        <a:rPr lang="en-US" sz="2620">
                          <a:solidFill>
                            <a:srgbClr val="000000"/>
                          </a:solidFill>
                          <a:latin typeface="+mn-lt"/>
                        </a:rPr>
                        <a:t>$</a:t>
                      </a:r>
                      <a:endParaRPr lang="en-US" sz="1100">
                        <a:latin typeface="+mn-lt"/>
                      </a:endParaRPr>
                    </a:p>
                  </a:txBody>
                  <a:tcPr anchor="ctr">
                    <a:lnL w="19050" cap="flat" cmpd="sng" algn="ctr">
                      <a:solidFill>
                        <a:srgbClr val="FFFFFF"/>
                      </a:solidFill>
                      <a:prstDash val="solid"/>
                      <a:round/>
                      <a:headEnd type="none" w="med" len="med"/>
                      <a:tailEnd type="none" w="med" len="med"/>
                    </a:lnL>
                    <a:lnR w="31340"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EAF1F8"/>
                    </a:solidFill>
                  </a:tcPr>
                </a:tc>
                <a:tc>
                  <a:txBody>
                    <a:bodyPr/>
                    <a:lstStyle/>
                    <a:p>
                      <a:pPr algn="l">
                        <a:defRPr/>
                      </a:pPr>
                      <a:r>
                        <a:rPr lang="en-US" sz="2620">
                          <a:solidFill>
                            <a:srgbClr val="000000"/>
                          </a:solidFill>
                          <a:latin typeface="+mn-lt"/>
                        </a:rPr>
                        <a:t>$</a:t>
                      </a:r>
                      <a:endParaRPr lang="en-US" sz="1100">
                        <a:latin typeface="+mn-lt"/>
                      </a:endParaRPr>
                    </a:p>
                  </a:txBody>
                  <a:tcPr anchor="ctr">
                    <a:lnL w="31340" cap="flat" cmpd="sng" algn="ctr">
                      <a:solidFill>
                        <a:srgbClr val="FFFFFF"/>
                      </a:solidFill>
                      <a:prstDash val="solid"/>
                      <a:round/>
                      <a:headEnd type="none" w="med" len="med"/>
                      <a:tailEnd type="none" w="med" len="med"/>
                    </a:lnL>
                    <a:lnR w="66675"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EAF1F8"/>
                    </a:solidFill>
                  </a:tcPr>
                </a:tc>
                <a:extLst>
                  <a:ext uri="{0D108BD9-81ED-4DB2-BD59-A6C34878D82A}">
                    <a16:rowId xmlns:a16="http://schemas.microsoft.com/office/drawing/2014/main" val="10005"/>
                  </a:ext>
                </a:extLst>
              </a:tr>
              <a:tr h="824133">
                <a:tc>
                  <a:txBody>
                    <a:bodyPr/>
                    <a:lstStyle/>
                    <a:p>
                      <a:pPr algn="ctr">
                        <a:defRPr/>
                      </a:pPr>
                      <a:r>
                        <a:rPr lang="en-US" sz="2096" dirty="0">
                          <a:solidFill>
                            <a:srgbClr val="000000"/>
                          </a:solidFill>
                          <a:latin typeface="+mn-lt"/>
                        </a:rPr>
                        <a:t>F</a:t>
                      </a:r>
                      <a:endParaRPr lang="en-US" sz="1100" dirty="0">
                        <a:latin typeface="+mn-lt"/>
                      </a:endParaRPr>
                    </a:p>
                  </a:txBody>
                  <a:tcPr anchor="ctr">
                    <a:lnL w="666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0" cap="flat" cmpd="sng" algn="ctr">
                      <a:solidFill>
                        <a:srgbClr val="004A91"/>
                      </a:solidFill>
                      <a:prstDash val="solid"/>
                      <a:round/>
                      <a:headEnd type="none" w="med" len="med"/>
                      <a:tailEnd type="none" w="med" len="med"/>
                    </a:lnT>
                    <a:lnB w="0" cap="flat" cmpd="sng" algn="ctr">
                      <a:solidFill>
                        <a:srgbClr val="004A91"/>
                      </a:solidFill>
                      <a:prstDash val="solid"/>
                      <a:round/>
                      <a:headEnd type="none" w="med" len="med"/>
                      <a:tailEnd type="none" w="med" len="med"/>
                    </a:lnB>
                    <a:solidFill>
                      <a:srgbClr val="F5F6F6"/>
                    </a:solidFill>
                  </a:tcPr>
                </a:tc>
                <a:tc>
                  <a:txBody>
                    <a:bodyPr/>
                    <a:lstStyle/>
                    <a:p>
                      <a:pPr algn="l">
                        <a:defRPr/>
                      </a:pPr>
                      <a:r>
                        <a:rPr lang="en-US" sz="2100" dirty="0">
                          <a:solidFill>
                            <a:srgbClr val="000000"/>
                          </a:solidFill>
                          <a:latin typeface="+mn-lt"/>
                        </a:rPr>
                        <a:t>Total estimated medical out-of-pocket expenses (D-E = )  </a:t>
                      </a:r>
                      <a:endParaRPr lang="en-US" sz="1100" dirty="0">
                        <a:latin typeface="+mn-lt"/>
                      </a:endParaRPr>
                    </a:p>
                  </a:txBody>
                  <a:tcPr anchor="ctr">
                    <a:lnL w="952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0" cap="flat" cmpd="sng" algn="ctr">
                      <a:solidFill>
                        <a:srgbClr val="004A91"/>
                      </a:solidFill>
                      <a:prstDash val="solid"/>
                      <a:round/>
                      <a:headEnd type="none" w="med" len="med"/>
                      <a:tailEnd type="none" w="med" len="med"/>
                    </a:lnT>
                    <a:lnB w="0" cap="flat" cmpd="sng" algn="ctr">
                      <a:solidFill>
                        <a:srgbClr val="004A91"/>
                      </a:solidFill>
                      <a:prstDash val="solid"/>
                      <a:round/>
                      <a:headEnd type="none" w="med" len="med"/>
                      <a:tailEnd type="none" w="med" len="med"/>
                    </a:lnB>
                    <a:solidFill>
                      <a:srgbClr val="F5F6F6"/>
                    </a:solidFill>
                  </a:tcPr>
                </a:tc>
                <a:tc>
                  <a:txBody>
                    <a:bodyPr/>
                    <a:lstStyle/>
                    <a:p>
                      <a:pPr algn="l">
                        <a:defRPr/>
                      </a:pPr>
                      <a:r>
                        <a:rPr lang="en-US" sz="2620">
                          <a:solidFill>
                            <a:srgbClr val="000000"/>
                          </a:solidFill>
                          <a:latin typeface="+mn-lt"/>
                        </a:rPr>
                        <a:t>$</a:t>
                      </a:r>
                      <a:endParaRPr lang="en-US" sz="1100">
                        <a:latin typeface="+mn-lt"/>
                      </a:endParaRPr>
                    </a:p>
                  </a:txBody>
                  <a:tcPr anchor="ctr">
                    <a:lnL w="19050" cap="flat" cmpd="sng" algn="ctr">
                      <a:solidFill>
                        <a:srgbClr val="FFFFFF"/>
                      </a:solidFill>
                      <a:prstDash val="solid"/>
                      <a:round/>
                      <a:headEnd type="none" w="med" len="med"/>
                      <a:tailEnd type="none" w="med" len="med"/>
                    </a:lnL>
                    <a:lnR w="31340"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F5F6F6"/>
                    </a:solidFill>
                  </a:tcPr>
                </a:tc>
                <a:tc>
                  <a:txBody>
                    <a:bodyPr/>
                    <a:lstStyle/>
                    <a:p>
                      <a:pPr algn="l">
                        <a:defRPr/>
                      </a:pPr>
                      <a:r>
                        <a:rPr lang="en-US" sz="2620">
                          <a:solidFill>
                            <a:srgbClr val="000000"/>
                          </a:solidFill>
                          <a:latin typeface="+mn-lt"/>
                        </a:rPr>
                        <a:t>$</a:t>
                      </a:r>
                      <a:endParaRPr lang="en-US" sz="1100">
                        <a:latin typeface="+mn-lt"/>
                      </a:endParaRPr>
                    </a:p>
                  </a:txBody>
                  <a:tcPr anchor="ctr">
                    <a:lnL w="31340" cap="flat" cmpd="sng" algn="ctr">
                      <a:solidFill>
                        <a:srgbClr val="FFFFFF"/>
                      </a:solidFill>
                      <a:prstDash val="solid"/>
                      <a:round/>
                      <a:headEnd type="none" w="med" len="med"/>
                      <a:tailEnd type="none" w="med" len="med"/>
                    </a:lnL>
                    <a:lnR w="66675"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F5F6F6"/>
                    </a:solidFill>
                  </a:tcPr>
                </a:tc>
                <a:extLst>
                  <a:ext uri="{0D108BD9-81ED-4DB2-BD59-A6C34878D82A}">
                    <a16:rowId xmlns:a16="http://schemas.microsoft.com/office/drawing/2014/main" val="10006"/>
                  </a:ext>
                </a:extLst>
              </a:tr>
              <a:tr h="824133">
                <a:tc>
                  <a:txBody>
                    <a:bodyPr/>
                    <a:lstStyle/>
                    <a:p>
                      <a:pPr algn="ctr">
                        <a:defRPr/>
                      </a:pPr>
                      <a:r>
                        <a:rPr lang="en-US" sz="2096" dirty="0">
                          <a:solidFill>
                            <a:srgbClr val="000000"/>
                          </a:solidFill>
                          <a:latin typeface="+mn-lt"/>
                        </a:rPr>
                        <a:t>G</a:t>
                      </a:r>
                      <a:endParaRPr lang="en-US" sz="1100" dirty="0">
                        <a:latin typeface="+mn-lt"/>
                      </a:endParaRPr>
                    </a:p>
                  </a:txBody>
                  <a:tcPr anchor="ctr">
                    <a:lnL w="666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0" cap="flat" cmpd="sng" algn="ctr">
                      <a:solidFill>
                        <a:srgbClr val="004A91"/>
                      </a:solidFill>
                      <a:prstDash val="solid"/>
                      <a:round/>
                      <a:headEnd type="none" w="med" len="med"/>
                      <a:tailEnd type="none" w="med" len="med"/>
                    </a:lnT>
                    <a:lnB w="0" cap="flat" cmpd="sng" algn="ctr">
                      <a:solidFill>
                        <a:srgbClr val="004A91"/>
                      </a:solidFill>
                      <a:prstDash val="solid"/>
                      <a:round/>
                      <a:headEnd type="none" w="med" len="med"/>
                      <a:tailEnd type="none" w="med" len="med"/>
                    </a:lnB>
                    <a:solidFill>
                      <a:srgbClr val="EAF1F8"/>
                    </a:solidFill>
                  </a:tcPr>
                </a:tc>
                <a:tc>
                  <a:txBody>
                    <a:bodyPr/>
                    <a:lstStyle/>
                    <a:p>
                      <a:pPr algn="l">
                        <a:defRPr/>
                      </a:pPr>
                      <a:r>
                        <a:rPr lang="en-US" sz="2100" dirty="0">
                          <a:solidFill>
                            <a:srgbClr val="000000"/>
                          </a:solidFill>
                          <a:latin typeface="+mn-lt"/>
                        </a:rPr>
                        <a:t>Premium contribution (amount withdrawn per paycheck times the # of paychecks per year)</a:t>
                      </a:r>
                      <a:endParaRPr lang="en-US" sz="1100" dirty="0">
                        <a:latin typeface="+mn-lt"/>
                      </a:endParaRPr>
                    </a:p>
                  </a:txBody>
                  <a:tcPr anchor="ctr">
                    <a:lnL w="952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0" cap="flat" cmpd="sng" algn="ctr">
                      <a:solidFill>
                        <a:srgbClr val="004A91"/>
                      </a:solidFill>
                      <a:prstDash val="solid"/>
                      <a:round/>
                      <a:headEnd type="none" w="med" len="med"/>
                      <a:tailEnd type="none" w="med" len="med"/>
                    </a:lnT>
                    <a:lnB w="0" cap="flat" cmpd="sng" algn="ctr">
                      <a:solidFill>
                        <a:srgbClr val="004A91"/>
                      </a:solidFill>
                      <a:prstDash val="solid"/>
                      <a:round/>
                      <a:headEnd type="none" w="med" len="med"/>
                      <a:tailEnd type="none" w="med" len="med"/>
                    </a:lnB>
                    <a:solidFill>
                      <a:srgbClr val="EAF1F8"/>
                    </a:solidFill>
                  </a:tcPr>
                </a:tc>
                <a:tc>
                  <a:txBody>
                    <a:bodyPr/>
                    <a:lstStyle/>
                    <a:p>
                      <a:pPr algn="l">
                        <a:defRPr/>
                      </a:pPr>
                      <a:r>
                        <a:rPr lang="en-US" sz="2620" dirty="0">
                          <a:solidFill>
                            <a:srgbClr val="000000"/>
                          </a:solidFill>
                          <a:latin typeface="+mn-lt"/>
                        </a:rPr>
                        <a:t>$</a:t>
                      </a:r>
                      <a:endParaRPr lang="en-US" sz="1100" dirty="0">
                        <a:latin typeface="+mn-lt"/>
                      </a:endParaRPr>
                    </a:p>
                  </a:txBody>
                  <a:tcPr anchor="ctr">
                    <a:lnL w="19050" cap="flat" cmpd="sng" algn="ctr">
                      <a:solidFill>
                        <a:srgbClr val="FFFFFF"/>
                      </a:solidFill>
                      <a:prstDash val="solid"/>
                      <a:round/>
                      <a:headEnd type="none" w="med" len="med"/>
                      <a:tailEnd type="none" w="med" len="med"/>
                    </a:lnL>
                    <a:lnR w="31340"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EAF1F8"/>
                    </a:solidFill>
                  </a:tcPr>
                </a:tc>
                <a:tc>
                  <a:txBody>
                    <a:bodyPr/>
                    <a:lstStyle/>
                    <a:p>
                      <a:pPr algn="l">
                        <a:defRPr/>
                      </a:pPr>
                      <a:r>
                        <a:rPr lang="en-US" sz="2620">
                          <a:solidFill>
                            <a:srgbClr val="000000"/>
                          </a:solidFill>
                          <a:latin typeface="+mn-lt"/>
                        </a:rPr>
                        <a:t>$</a:t>
                      </a:r>
                      <a:endParaRPr lang="en-US" sz="1100">
                        <a:latin typeface="+mn-lt"/>
                      </a:endParaRPr>
                    </a:p>
                  </a:txBody>
                  <a:tcPr anchor="ctr">
                    <a:lnL w="31340" cap="flat" cmpd="sng" algn="ctr">
                      <a:solidFill>
                        <a:srgbClr val="FFFFFF"/>
                      </a:solidFill>
                      <a:prstDash val="solid"/>
                      <a:round/>
                      <a:headEnd type="none" w="med" len="med"/>
                      <a:tailEnd type="none" w="med" len="med"/>
                    </a:lnL>
                    <a:lnR w="66675"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31340" cap="flat" cmpd="sng" algn="ctr">
                      <a:solidFill>
                        <a:srgbClr val="FFFFFF"/>
                      </a:solidFill>
                      <a:prstDash val="solid"/>
                      <a:round/>
                      <a:headEnd type="none" w="med" len="med"/>
                      <a:tailEnd type="none" w="med" len="med"/>
                    </a:lnB>
                    <a:solidFill>
                      <a:srgbClr val="EAF1F8"/>
                    </a:solidFill>
                  </a:tcPr>
                </a:tc>
                <a:extLst>
                  <a:ext uri="{0D108BD9-81ED-4DB2-BD59-A6C34878D82A}">
                    <a16:rowId xmlns:a16="http://schemas.microsoft.com/office/drawing/2014/main" val="10007"/>
                  </a:ext>
                </a:extLst>
              </a:tr>
              <a:tr h="841770">
                <a:tc>
                  <a:txBody>
                    <a:bodyPr/>
                    <a:lstStyle/>
                    <a:p>
                      <a:pPr algn="ctr">
                        <a:defRPr/>
                      </a:pPr>
                      <a:r>
                        <a:rPr lang="en-US" sz="2096" dirty="0">
                          <a:solidFill>
                            <a:srgbClr val="000000"/>
                          </a:solidFill>
                          <a:latin typeface="+mn-lt"/>
                        </a:rPr>
                        <a:t>H</a:t>
                      </a:r>
                      <a:endParaRPr lang="en-US" sz="1100" dirty="0">
                        <a:latin typeface="+mn-lt"/>
                      </a:endParaRPr>
                    </a:p>
                  </a:txBody>
                  <a:tcPr anchor="ctr">
                    <a:lnL w="6667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0" cap="flat" cmpd="sng" algn="ctr">
                      <a:solidFill>
                        <a:srgbClr val="004A91"/>
                      </a:solidFill>
                      <a:prstDash val="solid"/>
                      <a:round/>
                      <a:headEnd type="none" w="med" len="med"/>
                      <a:tailEnd type="none" w="med" len="med"/>
                    </a:lnT>
                    <a:lnB w="66675" cap="flat" cmpd="sng" algn="ctr">
                      <a:solidFill>
                        <a:srgbClr val="FFFFFF"/>
                      </a:solidFill>
                      <a:prstDash val="solid"/>
                      <a:round/>
                      <a:headEnd type="none" w="med" len="med"/>
                      <a:tailEnd type="none" w="med" len="med"/>
                    </a:lnB>
                    <a:solidFill>
                      <a:srgbClr val="F5F6F6"/>
                    </a:solidFill>
                  </a:tcPr>
                </a:tc>
                <a:tc>
                  <a:txBody>
                    <a:bodyPr/>
                    <a:lstStyle/>
                    <a:p>
                      <a:pPr algn="l">
                        <a:defRPr/>
                      </a:pPr>
                      <a:r>
                        <a:rPr lang="en-US" sz="2100" dirty="0">
                          <a:solidFill>
                            <a:srgbClr val="000000"/>
                          </a:solidFill>
                          <a:latin typeface="+mn-lt"/>
                        </a:rPr>
                        <a:t>Total estimated annual healthcare expenditures (F+G =)</a:t>
                      </a:r>
                      <a:endParaRPr lang="en-US" sz="1100" dirty="0">
                        <a:latin typeface="+mn-lt"/>
                      </a:endParaRPr>
                    </a:p>
                  </a:txBody>
                  <a:tcPr anchor="ctr">
                    <a:lnL w="952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0" cap="flat" cmpd="sng" algn="ctr">
                      <a:solidFill>
                        <a:srgbClr val="004A91"/>
                      </a:solidFill>
                      <a:prstDash val="solid"/>
                      <a:round/>
                      <a:headEnd type="none" w="med" len="med"/>
                      <a:tailEnd type="none" w="med" len="med"/>
                    </a:lnT>
                    <a:lnB w="66675" cap="flat" cmpd="sng" algn="ctr">
                      <a:solidFill>
                        <a:srgbClr val="FFFFFF"/>
                      </a:solidFill>
                      <a:prstDash val="solid"/>
                      <a:round/>
                      <a:headEnd type="none" w="med" len="med"/>
                      <a:tailEnd type="none" w="med" len="med"/>
                    </a:lnB>
                    <a:solidFill>
                      <a:srgbClr val="F5F6F6"/>
                    </a:solidFill>
                  </a:tcPr>
                </a:tc>
                <a:tc>
                  <a:txBody>
                    <a:bodyPr/>
                    <a:lstStyle/>
                    <a:p>
                      <a:pPr algn="l">
                        <a:defRPr/>
                      </a:pPr>
                      <a:r>
                        <a:rPr lang="en-US" sz="2620" dirty="0">
                          <a:solidFill>
                            <a:srgbClr val="000000"/>
                          </a:solidFill>
                          <a:latin typeface="+mn-lt"/>
                        </a:rPr>
                        <a:t>$</a:t>
                      </a:r>
                      <a:endParaRPr lang="en-US" sz="1100" dirty="0">
                        <a:latin typeface="+mn-lt"/>
                      </a:endParaRPr>
                    </a:p>
                  </a:txBody>
                  <a:tcPr anchor="ctr">
                    <a:lnL w="19050" cap="flat" cmpd="sng" algn="ctr">
                      <a:solidFill>
                        <a:srgbClr val="FFFFFF"/>
                      </a:solidFill>
                      <a:prstDash val="solid"/>
                      <a:round/>
                      <a:headEnd type="none" w="med" len="med"/>
                      <a:tailEnd type="none" w="med" len="med"/>
                    </a:lnL>
                    <a:lnR w="31340"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66675" cap="flat" cmpd="sng" algn="ctr">
                      <a:solidFill>
                        <a:srgbClr val="FFFFFF"/>
                      </a:solidFill>
                      <a:prstDash val="solid"/>
                      <a:round/>
                      <a:headEnd type="none" w="med" len="med"/>
                      <a:tailEnd type="none" w="med" len="med"/>
                    </a:lnB>
                    <a:solidFill>
                      <a:srgbClr val="F5F6F6"/>
                    </a:solidFill>
                  </a:tcPr>
                </a:tc>
                <a:tc>
                  <a:txBody>
                    <a:bodyPr/>
                    <a:lstStyle/>
                    <a:p>
                      <a:pPr algn="l">
                        <a:defRPr/>
                      </a:pPr>
                      <a:r>
                        <a:rPr lang="en-US" sz="2620" dirty="0">
                          <a:solidFill>
                            <a:srgbClr val="000000"/>
                          </a:solidFill>
                          <a:latin typeface="+mn-lt"/>
                        </a:rPr>
                        <a:t>$</a:t>
                      </a:r>
                      <a:endParaRPr lang="en-US" sz="1100" dirty="0">
                        <a:latin typeface="+mn-lt"/>
                      </a:endParaRPr>
                    </a:p>
                  </a:txBody>
                  <a:tcPr anchor="ctr">
                    <a:lnL w="31340" cap="flat" cmpd="sng" algn="ctr">
                      <a:solidFill>
                        <a:srgbClr val="FFFFFF"/>
                      </a:solidFill>
                      <a:prstDash val="solid"/>
                      <a:round/>
                      <a:headEnd type="none" w="med" len="med"/>
                      <a:tailEnd type="none" w="med" len="med"/>
                    </a:lnL>
                    <a:lnR w="66675" cap="flat" cmpd="sng" algn="ctr">
                      <a:solidFill>
                        <a:srgbClr val="FFFFFF"/>
                      </a:solidFill>
                      <a:prstDash val="solid"/>
                      <a:round/>
                      <a:headEnd type="none" w="med" len="med"/>
                      <a:tailEnd type="none" w="med" len="med"/>
                    </a:lnR>
                    <a:lnT w="31340" cap="flat" cmpd="sng" algn="ctr">
                      <a:solidFill>
                        <a:srgbClr val="FFFFFF"/>
                      </a:solidFill>
                      <a:prstDash val="solid"/>
                      <a:round/>
                      <a:headEnd type="none" w="med" len="med"/>
                      <a:tailEnd type="none" w="med" len="med"/>
                    </a:lnT>
                    <a:lnB w="66675" cap="flat" cmpd="sng" algn="ctr">
                      <a:solidFill>
                        <a:srgbClr val="FFFFFF"/>
                      </a:solidFill>
                      <a:prstDash val="solid"/>
                      <a:round/>
                      <a:headEnd type="none" w="med" len="med"/>
                      <a:tailEnd type="none" w="med" len="med"/>
                    </a:lnB>
                    <a:solidFill>
                      <a:srgbClr val="F5F6F6"/>
                    </a:solidFill>
                  </a:tcPr>
                </a:tc>
                <a:extLst>
                  <a:ext uri="{0D108BD9-81ED-4DB2-BD59-A6C34878D82A}">
                    <a16:rowId xmlns:a16="http://schemas.microsoft.com/office/drawing/2014/main" val="10008"/>
                  </a:ext>
                </a:extLst>
              </a:tr>
            </a:tbl>
          </a:graphicData>
        </a:graphic>
      </p:graphicFrame>
      <p:sp>
        <p:nvSpPr>
          <p:cNvPr id="3" name="Rectangle 2">
            <a:extLst>
              <a:ext uri="{FF2B5EF4-FFF2-40B4-BE49-F238E27FC236}">
                <a16:creationId xmlns:a16="http://schemas.microsoft.com/office/drawing/2014/main" id="{D75B272F-FB7D-9A76-DAC0-6180D787B2AF}"/>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A08A54C-7176-59CC-85CD-D8845C4995E3}"/>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7</a:t>
            </a:fld>
            <a:endParaRPr lang="en-US" sz="2400" dirty="0">
              <a:solidFill>
                <a:schemeClr val="bg1"/>
              </a:solidFill>
            </a:endParaRPr>
          </a:p>
        </p:txBody>
      </p:sp>
    </p:spTree>
    <p:extLst>
      <p:ext uri="{BB962C8B-B14F-4D97-AF65-F5344CB8AC3E}">
        <p14:creationId xmlns:p14="http://schemas.microsoft.com/office/powerpoint/2010/main" val="1269969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17B28E85-4331-617C-83B2-17E2D6435AD3}"/>
              </a:ext>
            </a:extLst>
          </p:cNvPr>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1217" r="2602" b="64204"/>
          <a:stretch/>
        </p:blipFill>
        <p:spPr>
          <a:xfrm rot="-10800000">
            <a:off x="0" y="2083971"/>
            <a:ext cx="18288000" cy="7595876"/>
          </a:xfrm>
          <a:prstGeom prst="rect">
            <a:avLst/>
          </a:prstGeom>
        </p:spPr>
      </p:pic>
      <p:pic>
        <p:nvPicPr>
          <p:cNvPr id="3"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083971"/>
            <a:ext cx="9144000" cy="7484690"/>
          </a:xfrm>
          <a:prstGeom prst="rect">
            <a:avLst/>
          </a:prstGeom>
        </p:spPr>
      </p:pic>
      <p:sp>
        <p:nvSpPr>
          <p:cNvPr id="4" name="Rectangle 3">
            <a:extLst>
              <a:ext uri="{FF2B5EF4-FFF2-40B4-BE49-F238E27FC236}">
                <a16:creationId xmlns:a16="http://schemas.microsoft.com/office/drawing/2014/main" id="{655BDC6D-0877-2CB3-C03A-A699A21530DE}"/>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p:cNvGrpSpPr/>
          <p:nvPr/>
        </p:nvGrpSpPr>
        <p:grpSpPr>
          <a:xfrm>
            <a:off x="0" y="0"/>
            <a:ext cx="18288000" cy="1197648"/>
            <a:chOff x="0" y="0"/>
            <a:chExt cx="5963830" cy="390560"/>
          </a:xfrm>
        </p:grpSpPr>
        <p:sp>
          <p:nvSpPr>
            <p:cNvPr id="6" name="Freeform 6"/>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7"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8" name="TextBox 8"/>
          <p:cNvSpPr txBox="1"/>
          <p:nvPr/>
        </p:nvSpPr>
        <p:spPr>
          <a:xfrm>
            <a:off x="3728909" y="1333500"/>
            <a:ext cx="10827591" cy="602729"/>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ENROLL</a:t>
            </a:r>
          </a:p>
        </p:txBody>
      </p:sp>
      <p:sp>
        <p:nvSpPr>
          <p:cNvPr id="9" name="TextBox 9"/>
          <p:cNvSpPr txBox="1"/>
          <p:nvPr/>
        </p:nvSpPr>
        <p:spPr>
          <a:xfrm>
            <a:off x="9663344" y="3260459"/>
            <a:ext cx="8129356" cy="4702441"/>
          </a:xfrm>
          <a:prstGeom prst="rect">
            <a:avLst/>
          </a:prstGeom>
        </p:spPr>
        <p:txBody>
          <a:bodyPr lIns="0" tIns="0" rIns="0" bIns="0" rtlCol="0" anchor="t">
            <a:spAutoFit/>
          </a:bodyPr>
          <a:lstStyle/>
          <a:p>
            <a:pPr marL="518158" lvl="1" indent="-259079">
              <a:spcAft>
                <a:spcPts val="1000"/>
              </a:spcAft>
              <a:buFont typeface="Arial"/>
              <a:buChar char="•"/>
            </a:pPr>
            <a:r>
              <a:rPr lang="en-US" sz="2399" dirty="0">
                <a:solidFill>
                  <a:srgbClr val="000000"/>
                </a:solidFill>
              </a:rPr>
              <a:t>Review, complete, and sign your forms.</a:t>
            </a:r>
          </a:p>
          <a:p>
            <a:pPr marL="518158" lvl="1" indent="-259079">
              <a:spcAft>
                <a:spcPts val="1000"/>
              </a:spcAft>
              <a:buFont typeface="Arial"/>
              <a:buChar char="•"/>
            </a:pPr>
            <a:r>
              <a:rPr lang="en-US" sz="2399" dirty="0">
                <a:solidFill>
                  <a:srgbClr val="000000"/>
                </a:solidFill>
              </a:rPr>
              <a:t>Remember to include your personal phone number and email address on your forms.</a:t>
            </a:r>
          </a:p>
          <a:p>
            <a:pPr marL="518158" lvl="1" indent="-259079">
              <a:spcAft>
                <a:spcPts val="1000"/>
              </a:spcAft>
              <a:buFont typeface="Arial"/>
              <a:buChar char="•"/>
            </a:pPr>
            <a:r>
              <a:rPr lang="en-US" sz="2399" dirty="0">
                <a:solidFill>
                  <a:srgbClr val="000000"/>
                </a:solidFill>
              </a:rPr>
              <a:t>Submit your forms before the deadline.</a:t>
            </a:r>
          </a:p>
          <a:p>
            <a:pPr marL="518158" lvl="1" indent="-259079">
              <a:spcAft>
                <a:spcPts val="1000"/>
              </a:spcAft>
              <a:buFont typeface="Arial"/>
              <a:buChar char="•"/>
            </a:pPr>
            <a:r>
              <a:rPr lang="en-US" sz="2399" dirty="0">
                <a:solidFill>
                  <a:srgbClr val="000000"/>
                </a:solidFill>
              </a:rPr>
              <a:t>See your benefits representative if you have questions.</a:t>
            </a:r>
          </a:p>
          <a:p>
            <a:pPr marL="518158" lvl="1" indent="-259079">
              <a:spcAft>
                <a:spcPts val="1000"/>
              </a:spcAft>
              <a:buFont typeface="Arial"/>
              <a:buChar char="•"/>
            </a:pPr>
            <a:r>
              <a:rPr lang="en-US" sz="2399" dirty="0">
                <a:solidFill>
                  <a:srgbClr val="000000"/>
                </a:solidFill>
              </a:rPr>
              <a:t>You may be eligible to participate in specific programs based on health. Your enrollment may improve your outcomes and save you money.</a:t>
            </a:r>
          </a:p>
          <a:p>
            <a:pPr marL="518158" lvl="1" indent="-259079">
              <a:spcAft>
                <a:spcPts val="1000"/>
              </a:spcAft>
              <a:buFont typeface="Arial"/>
              <a:buChar char="•"/>
            </a:pPr>
            <a:r>
              <a:rPr lang="en-US" sz="2399" dirty="0">
                <a:solidFill>
                  <a:srgbClr val="000000"/>
                </a:solidFill>
              </a:rPr>
              <a:t>After plan activation, sign into the carrier’s website for a personalized view of your benefits and easy access to plan information anytime and from anywhere.</a:t>
            </a:r>
          </a:p>
        </p:txBody>
      </p:sp>
      <p:sp>
        <p:nvSpPr>
          <p:cNvPr id="10" name="TextBox 10"/>
          <p:cNvSpPr txBox="1"/>
          <p:nvPr/>
        </p:nvSpPr>
        <p:spPr>
          <a:xfrm>
            <a:off x="9663344" y="2547921"/>
            <a:ext cx="7653106" cy="549638"/>
          </a:xfrm>
          <a:prstGeom prst="rect">
            <a:avLst/>
          </a:prstGeom>
        </p:spPr>
        <p:txBody>
          <a:bodyPr lIns="0" tIns="0" rIns="0" bIns="0" rtlCol="0" anchor="t">
            <a:spAutoFit/>
          </a:bodyPr>
          <a:lstStyle/>
          <a:p>
            <a:pPr>
              <a:lnSpc>
                <a:spcPts val="4786"/>
              </a:lnSpc>
            </a:pPr>
            <a:r>
              <a:rPr lang="en-US" sz="2600" b="1" dirty="0">
                <a:solidFill>
                  <a:srgbClr val="004A91"/>
                </a:solidFill>
                <a:latin typeface="+mj-lt"/>
              </a:rPr>
              <a:t>Healthcare Benefits Enrollment</a:t>
            </a:r>
          </a:p>
        </p:txBody>
      </p:sp>
      <p:sp>
        <p:nvSpPr>
          <p:cNvPr id="2" name="Rectangle 1">
            <a:extLst>
              <a:ext uri="{FF2B5EF4-FFF2-40B4-BE49-F238E27FC236}">
                <a16:creationId xmlns:a16="http://schemas.microsoft.com/office/drawing/2014/main" id="{D97F2F14-F2E6-51D9-E9B8-A0A1ED980BF6}"/>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46CD4D-5120-1407-8B29-7D9F5D017BAC}"/>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8</a:t>
            </a:fld>
            <a:endParaRPr lang="en-US" sz="24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cstate="screen">
            <a:alphaModFix amt="41000"/>
            <a:extLst>
              <a:ext uri="{28A0092B-C50C-407E-A947-70E740481C1C}">
                <a14:useLocalDpi xmlns:a14="http://schemas.microsoft.com/office/drawing/2010/main"/>
              </a:ext>
              <a:ext uri="{96DAC541-7B7A-43D3-8B79-37D633B846F1}">
                <asvg:svgBlip xmlns:asvg="http://schemas.microsoft.com/office/drawing/2016/SVG/main" r:embed="rId3"/>
              </a:ext>
            </a:extLst>
          </a:blip>
          <a:srcRect l="11217" r="2602" b="64204"/>
          <a:stretch/>
        </p:blipFill>
        <p:spPr>
          <a:xfrm rot="-10800000">
            <a:off x="0" y="2083971"/>
            <a:ext cx="18288000" cy="7595876"/>
          </a:xfrm>
          <a:prstGeom prst="rect">
            <a:avLst/>
          </a:prstGeom>
        </p:spPr>
      </p:pic>
      <p:sp>
        <p:nvSpPr>
          <p:cNvPr id="21" name="Rectangle 20">
            <a:extLst>
              <a:ext uri="{FF2B5EF4-FFF2-40B4-BE49-F238E27FC236}">
                <a16:creationId xmlns:a16="http://schemas.microsoft.com/office/drawing/2014/main" id="{EC7C5FF2-6441-3759-23F1-9DC919FAFF83}"/>
              </a:ext>
            </a:extLst>
          </p:cNvPr>
          <p:cNvSpPr/>
          <p:nvPr/>
        </p:nvSpPr>
        <p:spPr>
          <a:xfrm>
            <a:off x="-1295" y="1197647"/>
            <a:ext cx="18288000" cy="924429"/>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0" y="0"/>
            <a:ext cx="18288000" cy="1197648"/>
            <a:chOff x="0" y="0"/>
            <a:chExt cx="5963830" cy="390560"/>
          </a:xfrm>
        </p:grpSpPr>
        <p:sp>
          <p:nvSpPr>
            <p:cNvPr id="5" name="Freeform 5"/>
            <p:cNvSpPr/>
            <p:nvPr/>
          </p:nvSpPr>
          <p:spPr>
            <a:xfrm>
              <a:off x="0" y="0"/>
              <a:ext cx="5963831" cy="390560"/>
            </a:xfrm>
            <a:custGeom>
              <a:avLst/>
              <a:gdLst/>
              <a:ahLst/>
              <a:cxnLst/>
              <a:rect l="l" t="t" r="r" b="b"/>
              <a:pathLst>
                <a:path w="5963831" h="390560">
                  <a:moveTo>
                    <a:pt x="0" y="0"/>
                  </a:moveTo>
                  <a:lnTo>
                    <a:pt x="5963831" y="0"/>
                  </a:lnTo>
                  <a:lnTo>
                    <a:pt x="5963831" y="390560"/>
                  </a:lnTo>
                  <a:lnTo>
                    <a:pt x="0" y="390560"/>
                  </a:lnTo>
                  <a:close/>
                </a:path>
              </a:pathLst>
            </a:custGeom>
            <a:solidFill>
              <a:srgbClr val="F5F6F6"/>
            </a:solidFill>
          </p:spPr>
        </p:sp>
      </p:grpSp>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60407" y="203809"/>
            <a:ext cx="4167186" cy="790029"/>
          </a:xfrm>
          <a:prstGeom prst="rect">
            <a:avLst/>
          </a:prstGeom>
        </p:spPr>
      </p:pic>
      <p:sp>
        <p:nvSpPr>
          <p:cNvPr id="15" name="TextBox 15"/>
          <p:cNvSpPr txBox="1"/>
          <p:nvPr/>
        </p:nvSpPr>
        <p:spPr>
          <a:xfrm>
            <a:off x="3730204" y="1332596"/>
            <a:ext cx="10827591" cy="613410"/>
          </a:xfrm>
          <a:prstGeom prst="rect">
            <a:avLst/>
          </a:prstGeom>
        </p:spPr>
        <p:txBody>
          <a:bodyPr lIns="0" tIns="0" rIns="0" bIns="0" rtlCol="0" anchor="t">
            <a:spAutoFit/>
          </a:bodyPr>
          <a:lstStyle/>
          <a:p>
            <a:pPr algn="ctr">
              <a:lnSpc>
                <a:spcPts val="5040"/>
              </a:lnSpc>
            </a:pPr>
            <a:r>
              <a:rPr lang="en-US" sz="3600" dirty="0">
                <a:solidFill>
                  <a:srgbClr val="FFFFFF"/>
                </a:solidFill>
                <a:latin typeface="+mj-lt"/>
              </a:rPr>
              <a:t>NAVIGATE YOUR HEALTHCARE PLAN</a:t>
            </a:r>
          </a:p>
        </p:txBody>
      </p:sp>
      <p:sp>
        <p:nvSpPr>
          <p:cNvPr id="16" name="TextBox 16"/>
          <p:cNvSpPr txBox="1"/>
          <p:nvPr/>
        </p:nvSpPr>
        <p:spPr>
          <a:xfrm>
            <a:off x="5151190" y="6098363"/>
            <a:ext cx="3643689" cy="3198953"/>
          </a:xfrm>
          <a:prstGeom prst="rect">
            <a:avLst/>
          </a:prstGeom>
        </p:spPr>
        <p:txBody>
          <a:bodyPr lIns="0" tIns="0" rIns="0" bIns="0" rtlCol="0" anchor="t">
            <a:spAutoFit/>
          </a:bodyPr>
          <a:lstStyle/>
          <a:p>
            <a:pPr>
              <a:lnSpc>
                <a:spcPts val="3639"/>
              </a:lnSpc>
            </a:pPr>
            <a:r>
              <a:rPr lang="en-US" sz="2400" b="1" dirty="0">
                <a:solidFill>
                  <a:srgbClr val="0F4C8F"/>
                </a:solidFill>
              </a:rPr>
              <a:t>CALL FOR HELP</a:t>
            </a:r>
          </a:p>
          <a:p>
            <a:pPr marL="453390" lvl="1" indent="-226695">
              <a:lnSpc>
                <a:spcPts val="2730"/>
              </a:lnSpc>
              <a:buFont typeface="Arial"/>
              <a:buChar char="•"/>
            </a:pPr>
            <a:r>
              <a:rPr lang="en-US" sz="2100" dirty="0">
                <a:solidFill>
                  <a:srgbClr val="000000"/>
                </a:solidFill>
              </a:rPr>
              <a:t>Customer service</a:t>
            </a:r>
          </a:p>
          <a:p>
            <a:pPr marL="453390" lvl="1" indent="-226695">
              <a:lnSpc>
                <a:spcPts val="2730"/>
              </a:lnSpc>
              <a:buFont typeface="Arial"/>
              <a:buChar char="•"/>
            </a:pPr>
            <a:r>
              <a:rPr lang="en-US" sz="2100" dirty="0">
                <a:solidFill>
                  <a:srgbClr val="000000"/>
                </a:solidFill>
              </a:rPr>
              <a:t>Clinical support</a:t>
            </a:r>
          </a:p>
          <a:p>
            <a:pPr marL="453390" lvl="1" indent="-226695">
              <a:lnSpc>
                <a:spcPts val="2730"/>
              </a:lnSpc>
              <a:buFont typeface="Arial"/>
              <a:buChar char="•"/>
            </a:pPr>
            <a:r>
              <a:rPr lang="en-US" sz="2100" dirty="0">
                <a:solidFill>
                  <a:srgbClr val="000000"/>
                </a:solidFill>
              </a:rPr>
              <a:t>24-hour nurse line</a:t>
            </a:r>
          </a:p>
          <a:p>
            <a:pPr>
              <a:lnSpc>
                <a:spcPts val="2730"/>
              </a:lnSpc>
            </a:pPr>
            <a:r>
              <a:rPr lang="en-US" sz="2100" dirty="0">
                <a:solidFill>
                  <a:srgbClr val="000000"/>
                </a:solidFill>
              </a:rPr>
              <a:t>         (if applicable)</a:t>
            </a:r>
          </a:p>
          <a:p>
            <a:pPr marL="453390" lvl="1" indent="-226695">
              <a:lnSpc>
                <a:spcPts val="2730"/>
              </a:lnSpc>
              <a:buFont typeface="Arial"/>
              <a:buChar char="•"/>
            </a:pPr>
            <a:r>
              <a:rPr lang="en-US" sz="2100" dirty="0">
                <a:solidFill>
                  <a:srgbClr val="000000"/>
                </a:solidFill>
              </a:rPr>
              <a:t>Connect with providers</a:t>
            </a:r>
          </a:p>
          <a:p>
            <a:pPr marL="453390" lvl="1" indent="-226695">
              <a:lnSpc>
                <a:spcPts val="2730"/>
              </a:lnSpc>
              <a:buFont typeface="Arial"/>
              <a:buChar char="•"/>
            </a:pPr>
            <a:r>
              <a:rPr lang="en-US" sz="2100" dirty="0">
                <a:solidFill>
                  <a:srgbClr val="000000"/>
                </a:solidFill>
              </a:rPr>
              <a:t>Your insurance provider may contact you and offer additional services</a:t>
            </a:r>
          </a:p>
        </p:txBody>
      </p:sp>
      <p:sp>
        <p:nvSpPr>
          <p:cNvPr id="17" name="TextBox 17"/>
          <p:cNvSpPr txBox="1"/>
          <p:nvPr/>
        </p:nvSpPr>
        <p:spPr>
          <a:xfrm>
            <a:off x="9408767" y="6100984"/>
            <a:ext cx="3832316" cy="3201670"/>
          </a:xfrm>
          <a:prstGeom prst="rect">
            <a:avLst/>
          </a:prstGeom>
        </p:spPr>
        <p:txBody>
          <a:bodyPr lIns="0" tIns="0" rIns="0" bIns="0" rtlCol="0" anchor="t">
            <a:spAutoFit/>
          </a:bodyPr>
          <a:lstStyle/>
          <a:p>
            <a:pPr>
              <a:lnSpc>
                <a:spcPts val="3640"/>
              </a:lnSpc>
            </a:pPr>
            <a:r>
              <a:rPr lang="en-US" sz="2400" b="1" dirty="0">
                <a:solidFill>
                  <a:srgbClr val="0F4C8F"/>
                </a:solidFill>
              </a:rPr>
              <a:t>USE DIGITAL RESOURCES</a:t>
            </a:r>
          </a:p>
          <a:p>
            <a:pPr marL="453390" lvl="1" indent="-226695">
              <a:lnSpc>
                <a:spcPts val="2730"/>
              </a:lnSpc>
              <a:buFont typeface="Arial"/>
              <a:buChar char="•"/>
            </a:pPr>
            <a:r>
              <a:rPr lang="en-US" sz="2100" dirty="0">
                <a:solidFill>
                  <a:srgbClr val="000000"/>
                </a:solidFill>
              </a:rPr>
              <a:t>Find network providers</a:t>
            </a:r>
          </a:p>
          <a:p>
            <a:pPr marL="453390" lvl="1" indent="-226695">
              <a:lnSpc>
                <a:spcPts val="2730"/>
              </a:lnSpc>
              <a:buFont typeface="Arial"/>
              <a:buChar char="•"/>
            </a:pPr>
            <a:r>
              <a:rPr lang="en-US" sz="2100" dirty="0">
                <a:solidFill>
                  <a:srgbClr val="000000"/>
                </a:solidFill>
              </a:rPr>
              <a:t>Chat with customer service</a:t>
            </a:r>
          </a:p>
          <a:p>
            <a:pPr marL="453390" lvl="1" indent="-226695">
              <a:lnSpc>
                <a:spcPts val="2730"/>
              </a:lnSpc>
              <a:buFont typeface="Arial"/>
              <a:buChar char="•"/>
            </a:pPr>
            <a:r>
              <a:rPr lang="en-US" sz="2100" dirty="0">
                <a:solidFill>
                  <a:srgbClr val="000000"/>
                </a:solidFill>
              </a:rPr>
              <a:t>Search benefits </a:t>
            </a:r>
          </a:p>
          <a:p>
            <a:pPr marL="453390" lvl="1" indent="-226695">
              <a:lnSpc>
                <a:spcPts val="2730"/>
              </a:lnSpc>
              <a:buFont typeface="Arial"/>
              <a:buChar char="•"/>
            </a:pPr>
            <a:r>
              <a:rPr lang="en-US" sz="2100" dirty="0">
                <a:solidFill>
                  <a:srgbClr val="000000"/>
                </a:solidFill>
              </a:rPr>
              <a:t>Learn when and where to </a:t>
            </a:r>
          </a:p>
          <a:p>
            <a:pPr>
              <a:lnSpc>
                <a:spcPts val="2730"/>
              </a:lnSpc>
            </a:pPr>
            <a:r>
              <a:rPr lang="en-US" sz="2100" dirty="0">
                <a:solidFill>
                  <a:srgbClr val="000000"/>
                </a:solidFill>
              </a:rPr>
              <a:t>         get care</a:t>
            </a:r>
          </a:p>
          <a:p>
            <a:pPr marL="453390" lvl="1" indent="-226695">
              <a:lnSpc>
                <a:spcPts val="2730"/>
              </a:lnSpc>
              <a:buFont typeface="Arial"/>
              <a:buChar char="•"/>
            </a:pPr>
            <a:r>
              <a:rPr lang="en-US" sz="2100" dirty="0" err="1">
                <a:solidFill>
                  <a:srgbClr val="000000"/>
                </a:solidFill>
              </a:rPr>
              <a:t>Opt</a:t>
            </a:r>
            <a:r>
              <a:rPr lang="en-US" sz="2100" dirty="0">
                <a:solidFill>
                  <a:srgbClr val="000000"/>
                </a:solidFill>
              </a:rPr>
              <a:t> for a virtual visit</a:t>
            </a:r>
          </a:p>
          <a:p>
            <a:pPr marL="453390" lvl="1" indent="-226695">
              <a:lnSpc>
                <a:spcPts val="2730"/>
              </a:lnSpc>
              <a:buFont typeface="Arial"/>
              <a:buChar char="•"/>
            </a:pPr>
            <a:r>
              <a:rPr lang="en-US" sz="2100" dirty="0">
                <a:solidFill>
                  <a:srgbClr val="000000"/>
                </a:solidFill>
              </a:rPr>
              <a:t>Participate in health and </a:t>
            </a:r>
          </a:p>
          <a:p>
            <a:pPr>
              <a:lnSpc>
                <a:spcPts val="2730"/>
              </a:lnSpc>
            </a:pPr>
            <a:r>
              <a:rPr lang="en-US" sz="2100" dirty="0">
                <a:solidFill>
                  <a:srgbClr val="000000"/>
                </a:solidFill>
              </a:rPr>
              <a:t>         wellness programs</a:t>
            </a:r>
          </a:p>
        </p:txBody>
      </p:sp>
      <p:sp>
        <p:nvSpPr>
          <p:cNvPr id="18" name="TextBox 18"/>
          <p:cNvSpPr txBox="1"/>
          <p:nvPr/>
        </p:nvSpPr>
        <p:spPr>
          <a:xfrm>
            <a:off x="13666343" y="6129559"/>
            <a:ext cx="3478657" cy="2160207"/>
          </a:xfrm>
          <a:prstGeom prst="rect">
            <a:avLst/>
          </a:prstGeom>
        </p:spPr>
        <p:txBody>
          <a:bodyPr lIns="0" tIns="0" rIns="0" bIns="0" rtlCol="0" anchor="t">
            <a:spAutoFit/>
          </a:bodyPr>
          <a:lstStyle/>
          <a:p>
            <a:pPr>
              <a:lnSpc>
                <a:spcPts val="3639"/>
              </a:lnSpc>
            </a:pPr>
            <a:r>
              <a:rPr lang="en-US" sz="2400" b="1" dirty="0">
                <a:solidFill>
                  <a:srgbClr val="0F4C8F"/>
                </a:solidFill>
              </a:rPr>
              <a:t>SCHEDULE</a:t>
            </a:r>
          </a:p>
          <a:p>
            <a:pPr marL="453390" lvl="1" indent="-226695">
              <a:lnSpc>
                <a:spcPts val="2730"/>
              </a:lnSpc>
              <a:buFont typeface="Arial"/>
              <a:buChar char="•"/>
            </a:pPr>
            <a:r>
              <a:rPr lang="en-US" sz="2100" dirty="0">
                <a:solidFill>
                  <a:srgbClr val="000000"/>
                </a:solidFill>
              </a:rPr>
              <a:t>Flu shot</a:t>
            </a:r>
          </a:p>
          <a:p>
            <a:pPr marL="453390" lvl="1" indent="-226695">
              <a:lnSpc>
                <a:spcPts val="2730"/>
              </a:lnSpc>
              <a:buFont typeface="Arial"/>
              <a:buChar char="•"/>
            </a:pPr>
            <a:r>
              <a:rPr lang="en-US" sz="2100" dirty="0">
                <a:solidFill>
                  <a:srgbClr val="000000"/>
                </a:solidFill>
              </a:rPr>
              <a:t>Eye exam</a:t>
            </a:r>
          </a:p>
          <a:p>
            <a:pPr marL="453390" lvl="1" indent="-226695">
              <a:lnSpc>
                <a:spcPts val="2730"/>
              </a:lnSpc>
              <a:buFont typeface="Arial"/>
              <a:buChar char="•"/>
            </a:pPr>
            <a:r>
              <a:rPr lang="en-US" sz="2100" dirty="0">
                <a:solidFill>
                  <a:srgbClr val="000000"/>
                </a:solidFill>
              </a:rPr>
              <a:t>Dental appointment</a:t>
            </a:r>
          </a:p>
          <a:p>
            <a:pPr marL="453390" lvl="1" indent="-226695">
              <a:lnSpc>
                <a:spcPts val="2730"/>
              </a:lnSpc>
              <a:buFont typeface="Arial"/>
              <a:buChar char="•"/>
            </a:pPr>
            <a:r>
              <a:rPr lang="en-US" sz="2100" dirty="0">
                <a:solidFill>
                  <a:srgbClr val="000000"/>
                </a:solidFill>
              </a:rPr>
              <a:t>Annual physical</a:t>
            </a:r>
          </a:p>
          <a:p>
            <a:pPr marL="453390" lvl="1" indent="-226695">
              <a:lnSpc>
                <a:spcPts val="2730"/>
              </a:lnSpc>
              <a:buFont typeface="Arial"/>
              <a:buChar char="•"/>
            </a:pPr>
            <a:r>
              <a:rPr lang="en-US" sz="2100" dirty="0">
                <a:solidFill>
                  <a:srgbClr val="000000"/>
                </a:solidFill>
              </a:rPr>
              <a:t>Preventive screenings</a:t>
            </a:r>
          </a:p>
        </p:txBody>
      </p:sp>
      <p:sp>
        <p:nvSpPr>
          <p:cNvPr id="19" name="TextBox 19"/>
          <p:cNvSpPr txBox="1"/>
          <p:nvPr/>
        </p:nvSpPr>
        <p:spPr>
          <a:xfrm>
            <a:off x="888537" y="6098363"/>
            <a:ext cx="3577086" cy="1496695"/>
          </a:xfrm>
          <a:prstGeom prst="rect">
            <a:avLst/>
          </a:prstGeom>
        </p:spPr>
        <p:txBody>
          <a:bodyPr lIns="0" tIns="0" rIns="0" bIns="0" rtlCol="0" anchor="t">
            <a:spAutoFit/>
          </a:bodyPr>
          <a:lstStyle/>
          <a:p>
            <a:pPr>
              <a:lnSpc>
                <a:spcPts val="3639"/>
              </a:lnSpc>
            </a:pPr>
            <a:r>
              <a:rPr lang="en-US" sz="2400" b="1" dirty="0">
                <a:solidFill>
                  <a:srgbClr val="0F4C8F"/>
                </a:solidFill>
              </a:rPr>
              <a:t>YOUR CARD</a:t>
            </a:r>
          </a:p>
          <a:p>
            <a:pPr marL="453390" lvl="1" indent="-226695">
              <a:lnSpc>
                <a:spcPts val="2730"/>
              </a:lnSpc>
              <a:buFont typeface="Arial"/>
              <a:buChar char="•"/>
            </a:pPr>
            <a:r>
              <a:rPr lang="en-US" sz="2100" dirty="0">
                <a:solidFill>
                  <a:srgbClr val="000000"/>
                </a:solidFill>
              </a:rPr>
              <a:t>Important numbers</a:t>
            </a:r>
          </a:p>
          <a:p>
            <a:pPr marL="453390" lvl="1" indent="-226695">
              <a:lnSpc>
                <a:spcPts val="2730"/>
              </a:lnSpc>
              <a:buFont typeface="Arial"/>
              <a:buChar char="•"/>
            </a:pPr>
            <a:r>
              <a:rPr lang="en-US" sz="2100" dirty="0">
                <a:solidFill>
                  <a:srgbClr val="000000"/>
                </a:solidFill>
              </a:rPr>
              <a:t>Address</a:t>
            </a:r>
          </a:p>
          <a:p>
            <a:pPr marL="453390" lvl="1" indent="-226695">
              <a:lnSpc>
                <a:spcPts val="2730"/>
              </a:lnSpc>
              <a:buFont typeface="Arial"/>
              <a:buChar char="•"/>
            </a:pPr>
            <a:r>
              <a:rPr lang="en-US" sz="2100" dirty="0">
                <a:solidFill>
                  <a:srgbClr val="000000"/>
                </a:solidFill>
              </a:rPr>
              <a:t>Pharmacy information</a:t>
            </a:r>
          </a:p>
        </p:txBody>
      </p:sp>
      <p:sp>
        <p:nvSpPr>
          <p:cNvPr id="20" name="TextBox 20"/>
          <p:cNvSpPr txBox="1"/>
          <p:nvPr/>
        </p:nvSpPr>
        <p:spPr>
          <a:xfrm>
            <a:off x="723900" y="2262171"/>
            <a:ext cx="16930456" cy="578492"/>
          </a:xfrm>
          <a:prstGeom prst="rect">
            <a:avLst/>
          </a:prstGeom>
        </p:spPr>
        <p:txBody>
          <a:bodyPr lIns="0" tIns="0" rIns="0" bIns="0" rtlCol="0" anchor="t">
            <a:spAutoFit/>
          </a:bodyPr>
          <a:lstStyle/>
          <a:p>
            <a:pPr>
              <a:lnSpc>
                <a:spcPts val="5066"/>
              </a:lnSpc>
            </a:pPr>
            <a:r>
              <a:rPr lang="en-US" sz="2600" b="1" dirty="0">
                <a:solidFill>
                  <a:srgbClr val="004A91"/>
                </a:solidFill>
              </a:rPr>
              <a:t>You selected a plan, now take these four steps to ensure you get the most out of it.</a:t>
            </a:r>
          </a:p>
        </p:txBody>
      </p:sp>
      <p:sp>
        <p:nvSpPr>
          <p:cNvPr id="3" name="Rectangle 2">
            <a:extLst>
              <a:ext uri="{FF2B5EF4-FFF2-40B4-BE49-F238E27FC236}">
                <a16:creationId xmlns:a16="http://schemas.microsoft.com/office/drawing/2014/main" id="{FE44827A-36E5-0824-6A61-7CC9D3895875}"/>
              </a:ext>
            </a:extLst>
          </p:cNvPr>
          <p:cNvSpPr/>
          <p:nvPr/>
        </p:nvSpPr>
        <p:spPr>
          <a:xfrm>
            <a:off x="-3" y="9571785"/>
            <a:ext cx="18288000" cy="715215"/>
          </a:xfrm>
          <a:prstGeom prst="rect">
            <a:avLst/>
          </a:prstGeom>
          <a:solidFill>
            <a:srgbClr val="00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0FD8377-CBAD-DB65-B1FE-25366598137A}"/>
              </a:ext>
            </a:extLst>
          </p:cNvPr>
          <p:cNvPicPr>
            <a:picLocks noChangeAspect="1"/>
          </p:cNvPicPr>
          <p:nvPr/>
        </p:nvPicPr>
        <p:blipFill>
          <a:blip r:embed="rId5"/>
          <a:stretch>
            <a:fillRect/>
          </a:stretch>
        </p:blipFill>
        <p:spPr>
          <a:xfrm>
            <a:off x="5071328" y="3134562"/>
            <a:ext cx="4044838" cy="2751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a:extLst>
              <a:ext uri="{FF2B5EF4-FFF2-40B4-BE49-F238E27FC236}">
                <a16:creationId xmlns:a16="http://schemas.microsoft.com/office/drawing/2014/main" id="{BC5BF719-ACA9-B3CB-B123-CE2C2B4EB6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564"/>
          <a:stretch/>
        </p:blipFill>
        <p:spPr>
          <a:xfrm>
            <a:off x="762000" y="3133454"/>
            <a:ext cx="4034572" cy="2753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8466A1DC-89FA-4ECE-E3AA-FBB109118A5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14728" y="3141803"/>
            <a:ext cx="3812095" cy="2751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A4576562-851D-702A-13B9-13D551A9A67E}"/>
              </a:ext>
            </a:extLst>
          </p:cNvPr>
          <p:cNvSpPr txBox="1"/>
          <p:nvPr/>
        </p:nvSpPr>
        <p:spPr>
          <a:xfrm>
            <a:off x="16916400" y="9698559"/>
            <a:ext cx="990600" cy="461665"/>
          </a:xfrm>
          <a:prstGeom prst="rect">
            <a:avLst/>
          </a:prstGeom>
          <a:noFill/>
        </p:spPr>
        <p:txBody>
          <a:bodyPr wrap="square" rtlCol="0">
            <a:spAutoFit/>
          </a:bodyPr>
          <a:lstStyle/>
          <a:p>
            <a:pPr algn="r"/>
            <a:fld id="{395A8109-FFF2-A043-BBBD-B0B050488957}" type="slidenum">
              <a:rPr lang="en-US" sz="2400" smtClean="0">
                <a:solidFill>
                  <a:schemeClr val="bg1"/>
                </a:solidFill>
              </a:rPr>
              <a:pPr algn="r"/>
              <a:t>9</a:t>
            </a:fld>
            <a:endParaRPr lang="en-US" sz="2400" dirty="0">
              <a:solidFill>
                <a:schemeClr val="bg1"/>
              </a:solidFill>
            </a:endParaRPr>
          </a:p>
        </p:txBody>
      </p:sp>
      <p:pic>
        <p:nvPicPr>
          <p:cNvPr id="8" name="Picture 7" descr="A person writing on a book&#10;&#10;Description automatically generated">
            <a:extLst>
              <a:ext uri="{FF2B5EF4-FFF2-40B4-BE49-F238E27FC236}">
                <a16:creationId xmlns:a16="http://schemas.microsoft.com/office/drawing/2014/main" id="{BAFFD2AD-F143-A77D-1EFB-CB39CC65927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3563600" y="3141803"/>
            <a:ext cx="3832316" cy="2751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9739</TotalTime>
  <Words>2173</Words>
  <Application>Microsoft Macintosh PowerPoint</Application>
  <PresentationFormat>Custom</PresentationFormat>
  <Paragraphs>300</Paragraphs>
  <Slides>20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Barlow</vt:lpstr>
      <vt:lpstr>Barlow Medium Bold</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Master Slide Deck 6.13</dc:title>
  <dc:creator>Janette Petro</dc:creator>
  <cp:lastModifiedBy>Corey Jones</cp:lastModifiedBy>
  <cp:revision>92</cp:revision>
  <cp:lastPrinted>2023-08-07T16:59:01Z</cp:lastPrinted>
  <dcterms:created xsi:type="dcterms:W3CDTF">2006-08-16T00:00:00Z</dcterms:created>
  <dcterms:modified xsi:type="dcterms:W3CDTF">2023-09-06T13:30:46Z</dcterms:modified>
  <dc:identifier>DAFJlNCpVCA</dc:identifier>
</cp:coreProperties>
</file>